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92" r:id="rId4"/>
  </p:sldMasterIdLst>
  <p:notesMasterIdLst>
    <p:notesMasterId r:id="rId25"/>
  </p:notesMasterIdLst>
  <p:handoutMasterIdLst>
    <p:handoutMasterId r:id="rId26"/>
  </p:handoutMasterIdLst>
  <p:sldIdLst>
    <p:sldId id="284" r:id="rId5"/>
    <p:sldId id="315" r:id="rId6"/>
    <p:sldId id="318" r:id="rId7"/>
    <p:sldId id="317" r:id="rId8"/>
    <p:sldId id="319" r:id="rId9"/>
    <p:sldId id="320" r:id="rId10"/>
    <p:sldId id="321" r:id="rId11"/>
    <p:sldId id="322" r:id="rId12"/>
    <p:sldId id="323" r:id="rId13"/>
    <p:sldId id="324" r:id="rId14"/>
    <p:sldId id="325" r:id="rId15"/>
    <p:sldId id="326" r:id="rId16"/>
    <p:sldId id="341" r:id="rId17"/>
    <p:sldId id="332" r:id="rId18"/>
    <p:sldId id="333" r:id="rId19"/>
    <p:sldId id="334" r:id="rId20"/>
    <p:sldId id="335" r:id="rId21"/>
    <p:sldId id="336" r:id="rId22"/>
    <p:sldId id="337" r:id="rId23"/>
    <p:sldId id="340" r:id="rId24"/>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3" y="1"/>
            <a:ext cx="3077739" cy="471054"/>
          </a:xfrm>
          <a:prstGeom prst="rect">
            <a:avLst/>
          </a:prstGeom>
        </p:spPr>
        <p:txBody>
          <a:bodyPr vert="horz" lIns="94229" tIns="47114" rIns="94229" bIns="47114" rtlCol="0"/>
          <a:lstStyle>
            <a:lvl1pPr algn="r">
              <a:defRPr sz="1200"/>
            </a:lvl1pPr>
          </a:lstStyle>
          <a:p>
            <a:fld id="{7DB83103-26E1-49D6-90ED-3DAA4C00F183}" type="datetimeFigureOut">
              <a:rPr lang="en-US" smtClean="0"/>
              <a:t>9/9/2021</a:t>
            </a:fld>
            <a:endParaRPr lang="en-US"/>
          </a:p>
        </p:txBody>
      </p:sp>
      <p:sp>
        <p:nvSpPr>
          <p:cNvPr id="4" name="Footer Placeholder 3"/>
          <p:cNvSpPr>
            <a:spLocks noGrp="1"/>
          </p:cNvSpPr>
          <p:nvPr>
            <p:ph type="ftr" sz="quarter" idx="2"/>
          </p:nvPr>
        </p:nvSpPr>
        <p:spPr>
          <a:xfrm>
            <a:off x="1"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2"/>
            <a:ext cx="3077739" cy="471053"/>
          </a:xfrm>
          <a:prstGeom prst="rect">
            <a:avLst/>
          </a:prstGeom>
        </p:spPr>
        <p:txBody>
          <a:bodyPr vert="horz" lIns="94229" tIns="47114" rIns="94229" bIns="47114" rtlCol="0" anchor="b"/>
          <a:lstStyle>
            <a:lvl1pPr algn="r">
              <a:defRPr sz="1200"/>
            </a:lvl1pPr>
          </a:lstStyle>
          <a:p>
            <a:fld id="{BAC2D7BE-D09B-40E7-8234-3444C983C464}" type="slidenum">
              <a:rPr lang="en-US" smtClean="0"/>
              <a:t>‹#›</a:t>
            </a:fld>
            <a:endParaRPr lang="en-US"/>
          </a:p>
        </p:txBody>
      </p:sp>
    </p:spTree>
    <p:extLst>
      <p:ext uri="{BB962C8B-B14F-4D97-AF65-F5344CB8AC3E}">
        <p14:creationId xmlns:p14="http://schemas.microsoft.com/office/powerpoint/2010/main" val="1175326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3" y="1"/>
            <a:ext cx="3077739" cy="471054"/>
          </a:xfrm>
          <a:prstGeom prst="rect">
            <a:avLst/>
          </a:prstGeom>
        </p:spPr>
        <p:txBody>
          <a:bodyPr vert="horz" lIns="94229" tIns="47114" rIns="94229" bIns="47114" rtlCol="0"/>
          <a:lstStyle>
            <a:lvl1pPr algn="r">
              <a:defRPr sz="1200"/>
            </a:lvl1pPr>
          </a:lstStyle>
          <a:p>
            <a:fld id="{D5B94D2E-832E-4454-88B1-C6C215C9E55C}" type="datetimeFigureOut">
              <a:rPr lang="en-US" smtClean="0"/>
              <a:t>9/9/2021</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2"/>
            <a:ext cx="3077739" cy="471053"/>
          </a:xfrm>
          <a:prstGeom prst="rect">
            <a:avLst/>
          </a:prstGeom>
        </p:spPr>
        <p:txBody>
          <a:bodyPr vert="horz" lIns="94229" tIns="47114" rIns="94229" bIns="47114" rtlCol="0" anchor="b"/>
          <a:lstStyle>
            <a:lvl1pPr algn="r">
              <a:defRPr sz="1200"/>
            </a:lvl1pPr>
          </a:lstStyle>
          <a:p>
            <a:fld id="{E40A0A09-6FA2-432A-878F-290AC51C7288}" type="slidenum">
              <a:rPr lang="en-US" smtClean="0"/>
              <a:t>‹#›</a:t>
            </a:fld>
            <a:endParaRPr lang="en-US" dirty="0"/>
          </a:p>
        </p:txBody>
      </p:sp>
    </p:spTree>
    <p:extLst>
      <p:ext uri="{BB962C8B-B14F-4D97-AF65-F5344CB8AC3E}">
        <p14:creationId xmlns:p14="http://schemas.microsoft.com/office/powerpoint/2010/main" val="3004936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r>
              <a:rPr lang="en-US" smtClean="0"/>
              <a:t>6/6/2019</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310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491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4987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3484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70310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r>
              <a:rPr lang="en-US" smtClean="0"/>
              <a:t>6/6/2019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2377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r>
              <a:rPr lang="en-US" smtClean="0"/>
              <a:t>6/6/2019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8350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3868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0190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7357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2984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7566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6/6/2019</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82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6/6/2019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2656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6/6/2019</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8335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5551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4600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smtClean="0"/>
              <a:t>6/6/2019</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7763342"/>
      </p:ext>
    </p:extLst>
  </p:cSld>
  <p:clrMap bg1="dk1" tx1="lt1" bg2="dk2"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55" y="0"/>
            <a:ext cx="10515600" cy="1325563"/>
          </a:xfrm>
        </p:spPr>
        <p:txBody>
          <a:bodyPr>
            <a:normAutofit/>
          </a:bodyPr>
          <a:lstStyle/>
          <a:p>
            <a:r>
              <a:rPr lang="en-US" dirty="0" smtClean="0"/>
              <a:t>Intro- Upper Room Discourse</a:t>
            </a:r>
            <a:endParaRPr lang="en-US" dirty="0"/>
          </a:p>
        </p:txBody>
      </p:sp>
      <p:sp>
        <p:nvSpPr>
          <p:cNvPr id="3" name="Content Placeholder 2"/>
          <p:cNvSpPr>
            <a:spLocks noGrp="1"/>
          </p:cNvSpPr>
          <p:nvPr>
            <p:ph idx="1"/>
          </p:nvPr>
        </p:nvSpPr>
        <p:spPr>
          <a:xfrm>
            <a:off x="542485" y="1142231"/>
            <a:ext cx="10233800" cy="5451073"/>
          </a:xfrm>
        </p:spPr>
        <p:txBody>
          <a:bodyPr>
            <a:normAutofit/>
          </a:bodyPr>
          <a:lstStyle/>
          <a:p>
            <a:pPr>
              <a:spcAft>
                <a:spcPts val="1200"/>
              </a:spcAft>
            </a:pPr>
            <a:r>
              <a:rPr lang="en-US" sz="3600" dirty="0" smtClean="0"/>
              <a:t>40-50 years after the fact and with the Spirit’s help, Apostle John recalls in vivid detail what Jesus said on Thursday night before His death.</a:t>
            </a:r>
          </a:p>
          <a:p>
            <a:pPr>
              <a:spcAft>
                <a:spcPts val="1200"/>
              </a:spcAft>
            </a:pPr>
            <a:r>
              <a:rPr lang="en-US" sz="3600" dirty="0" smtClean="0"/>
              <a:t>John 13-17 (almost 25% of the entire Gospel of John) records what Jesus said and did in His last moments with His friends.</a:t>
            </a:r>
          </a:p>
          <a:p>
            <a:pPr>
              <a:spcAft>
                <a:spcPts val="1200"/>
              </a:spcAft>
            </a:pPr>
            <a:r>
              <a:rPr lang="en-US" sz="3600" dirty="0" smtClean="0"/>
              <a:t>13-16 = conversational instruction, 17 = prayer.</a:t>
            </a:r>
          </a:p>
          <a:p>
            <a:pPr>
              <a:spcAft>
                <a:spcPts val="1200"/>
              </a:spcAft>
            </a:pPr>
            <a:r>
              <a:rPr lang="en-US" sz="3600" dirty="0" smtClean="0"/>
              <a:t>The disciples are clueless about what is coming. They will be taken totally by surprise.</a:t>
            </a:r>
          </a:p>
        </p:txBody>
      </p:sp>
    </p:spTree>
    <p:extLst>
      <p:ext uri="{BB962C8B-B14F-4D97-AF65-F5344CB8AC3E}">
        <p14:creationId xmlns:p14="http://schemas.microsoft.com/office/powerpoint/2010/main" val="288487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a:solidFill>
                  <a:schemeClr val="tx1"/>
                </a:solidFill>
              </a:rPr>
              <a:t>Exposition: John 14:21-25</a:t>
            </a:r>
          </a:p>
        </p:txBody>
      </p:sp>
      <p:sp>
        <p:nvSpPr>
          <p:cNvPr id="3" name="Content Placeholder 2"/>
          <p:cNvSpPr>
            <a:spLocks noGrp="1"/>
          </p:cNvSpPr>
          <p:nvPr>
            <p:ph idx="1"/>
          </p:nvPr>
        </p:nvSpPr>
        <p:spPr>
          <a:xfrm>
            <a:off x="542485" y="955965"/>
            <a:ext cx="10233800" cy="5451073"/>
          </a:xfrm>
        </p:spPr>
        <p:txBody>
          <a:bodyPr>
            <a:noAutofit/>
          </a:bodyPr>
          <a:lstStyle/>
          <a:p>
            <a:pPr marL="742950" indent="-742950">
              <a:spcAft>
                <a:spcPts val="1200"/>
              </a:spcAft>
              <a:buFont typeface="+mj-lt"/>
              <a:buAutoNum type="arabicPeriod"/>
            </a:pPr>
            <a:r>
              <a:rPr lang="en-US" sz="3600" i="1" dirty="0" smtClean="0"/>
              <a:t>“He </a:t>
            </a:r>
            <a:r>
              <a:rPr lang="en-US" sz="3600" i="1" dirty="0"/>
              <a:t>who has My commandments and keeps them is the one who loves </a:t>
            </a:r>
            <a:r>
              <a:rPr lang="en-US" sz="3600" i="1" dirty="0" smtClean="0"/>
              <a:t>Me” – “</a:t>
            </a:r>
            <a:r>
              <a:rPr lang="en-US" sz="3600" dirty="0" smtClean="0"/>
              <a:t>has” and “keeps” are both present participles. Ongoing activities.</a:t>
            </a:r>
          </a:p>
          <a:p>
            <a:pPr marL="742950" indent="-742950">
              <a:spcAft>
                <a:spcPts val="1200"/>
              </a:spcAft>
              <a:buFont typeface="+mj-lt"/>
              <a:buAutoNum type="arabicPeriod"/>
            </a:pPr>
            <a:r>
              <a:rPr lang="en-US" sz="3600" dirty="0" smtClean="0"/>
              <a:t>“keeps” is </a:t>
            </a:r>
            <a:r>
              <a:rPr lang="el-GR" sz="3600" dirty="0" smtClean="0"/>
              <a:t>τηρέω</a:t>
            </a:r>
            <a:r>
              <a:rPr lang="en-US" sz="3600" dirty="0" smtClean="0"/>
              <a:t> which involves both obeying and guarding. He defends and follows. DiB4DNi</a:t>
            </a:r>
          </a:p>
          <a:p>
            <a:pPr marL="742950" indent="-742950">
              <a:spcAft>
                <a:spcPts val="1200"/>
              </a:spcAft>
              <a:buFont typeface="+mj-lt"/>
              <a:buAutoNum type="arabicPeriod"/>
            </a:pPr>
            <a:r>
              <a:rPr lang="en-US" sz="3600" dirty="0" smtClean="0"/>
              <a:t>You cannot “keep” what you don’t “have.” Internalize it. Believe it. Confess it.</a:t>
            </a:r>
          </a:p>
          <a:p>
            <a:pPr marL="742950" indent="-742950">
              <a:spcAft>
                <a:spcPts val="1200"/>
              </a:spcAft>
              <a:buFont typeface="+mj-lt"/>
              <a:buAutoNum type="arabicPeriod"/>
            </a:pPr>
            <a:r>
              <a:rPr lang="en-US" sz="3600" dirty="0" smtClean="0"/>
              <a:t>These are the defining characteristics (“is” is present) of someone who loves the Lord.</a:t>
            </a:r>
          </a:p>
        </p:txBody>
      </p:sp>
    </p:spTree>
    <p:extLst>
      <p:ext uri="{BB962C8B-B14F-4D97-AF65-F5344CB8AC3E}">
        <p14:creationId xmlns:p14="http://schemas.microsoft.com/office/powerpoint/2010/main" val="414866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dirty="0" smtClean="0">
                <a:solidFill>
                  <a:schemeClr val="tx1">
                    <a:lumMod val="95000"/>
                  </a:schemeClr>
                </a:solidFill>
              </a:rPr>
              <a:t>Exposition: </a:t>
            </a:r>
            <a:r>
              <a:rPr lang="en-US" sz="4000" dirty="0">
                <a:solidFill>
                  <a:schemeClr val="tx1">
                    <a:lumMod val="95000"/>
                  </a:schemeClr>
                </a:solidFill>
              </a:rPr>
              <a:t>John 14:21-25</a:t>
            </a:r>
          </a:p>
        </p:txBody>
      </p:sp>
      <p:sp>
        <p:nvSpPr>
          <p:cNvPr id="3" name="Content Placeholder 2"/>
          <p:cNvSpPr>
            <a:spLocks noGrp="1"/>
          </p:cNvSpPr>
          <p:nvPr>
            <p:ph idx="1"/>
          </p:nvPr>
        </p:nvSpPr>
        <p:spPr>
          <a:xfrm>
            <a:off x="542485" y="955965"/>
            <a:ext cx="10233800" cy="5451073"/>
          </a:xfrm>
        </p:spPr>
        <p:txBody>
          <a:bodyPr>
            <a:noAutofit/>
          </a:bodyPr>
          <a:lstStyle/>
          <a:p>
            <a:pPr marL="742950" indent="-742950">
              <a:spcAft>
                <a:spcPts val="1200"/>
              </a:spcAft>
              <a:buFont typeface="+mj-lt"/>
              <a:buAutoNum type="arabicPeriod" startAt="4"/>
            </a:pPr>
            <a:r>
              <a:rPr lang="en-US" sz="3600" i="1" dirty="0" smtClean="0"/>
              <a:t>V23 - “If </a:t>
            </a:r>
            <a:r>
              <a:rPr lang="en-US" sz="3600" i="1" dirty="0"/>
              <a:t>anyone loves Me, he will keep My </a:t>
            </a:r>
            <a:r>
              <a:rPr lang="en-US" sz="3600" i="1" dirty="0" smtClean="0"/>
              <a:t>word”</a:t>
            </a:r>
            <a:r>
              <a:rPr lang="en-US" sz="3600" dirty="0" smtClean="0"/>
              <a:t> – “keep” is a future tense. If someone loves Jesus, he will keep Jesus’ Word. One follows the other.</a:t>
            </a:r>
          </a:p>
          <a:p>
            <a:pPr marL="742950" indent="-742950">
              <a:spcAft>
                <a:spcPts val="1200"/>
              </a:spcAft>
              <a:buFont typeface="+mj-lt"/>
              <a:buAutoNum type="arabicPeriod" startAt="4"/>
            </a:pPr>
            <a:r>
              <a:rPr lang="en-US" sz="3600" dirty="0" smtClean="0"/>
              <a:t>Here is our first Core principle</a:t>
            </a:r>
            <a:r>
              <a:rPr lang="en-US" sz="3600" dirty="0" smtClean="0"/>
              <a:t>: </a:t>
            </a:r>
            <a:r>
              <a:rPr lang="en-US" sz="3600" b="1" dirty="0" smtClean="0"/>
              <a:t>One </a:t>
            </a:r>
            <a:r>
              <a:rPr lang="en-US" sz="3600" b="1" dirty="0" smtClean="0"/>
              <a:t>Heart – Love (of Jesus) propels obedience</a:t>
            </a:r>
            <a:r>
              <a:rPr lang="en-US" sz="3600" b="1" dirty="0" smtClean="0"/>
              <a:t>.</a:t>
            </a:r>
            <a:endParaRPr lang="en-US" sz="3600" b="1" dirty="0" smtClean="0"/>
          </a:p>
        </p:txBody>
      </p:sp>
    </p:spTree>
    <p:extLst>
      <p:ext uri="{BB962C8B-B14F-4D97-AF65-F5344CB8AC3E}">
        <p14:creationId xmlns:p14="http://schemas.microsoft.com/office/powerpoint/2010/main" val="29726933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dirty="0" smtClean="0">
                <a:solidFill>
                  <a:schemeClr val="tx1">
                    <a:lumMod val="95000"/>
                  </a:schemeClr>
                </a:solidFill>
              </a:rPr>
              <a:t>Exposition: </a:t>
            </a:r>
            <a:r>
              <a:rPr lang="en-US" sz="4000" dirty="0">
                <a:solidFill>
                  <a:schemeClr val="tx1"/>
                </a:solidFill>
              </a:rPr>
              <a:t>John 14:21-25</a:t>
            </a:r>
            <a:endParaRPr lang="en-US" sz="4000" dirty="0">
              <a:solidFill>
                <a:schemeClr val="tx1">
                  <a:lumMod val="95000"/>
                </a:schemeClr>
              </a:solidFill>
            </a:endParaRPr>
          </a:p>
        </p:txBody>
      </p:sp>
      <p:sp>
        <p:nvSpPr>
          <p:cNvPr id="3" name="Content Placeholder 2"/>
          <p:cNvSpPr>
            <a:spLocks noGrp="1"/>
          </p:cNvSpPr>
          <p:nvPr>
            <p:ph idx="1"/>
          </p:nvPr>
        </p:nvSpPr>
        <p:spPr>
          <a:xfrm>
            <a:off x="542485" y="955965"/>
            <a:ext cx="10233800" cy="5451073"/>
          </a:xfrm>
        </p:spPr>
        <p:txBody>
          <a:bodyPr>
            <a:noAutofit/>
          </a:bodyPr>
          <a:lstStyle/>
          <a:p>
            <a:pPr marL="742950" indent="-742950">
              <a:spcAft>
                <a:spcPts val="1200"/>
              </a:spcAft>
              <a:buFont typeface="+mj-lt"/>
              <a:buAutoNum type="arabicPeriod" startAt="7"/>
            </a:pPr>
            <a:r>
              <a:rPr lang="en-US" sz="3600" dirty="0" smtClean="0"/>
              <a:t>“Obedience” when it is the product of human effort is unimpressive. Doing the right thing to be well thought of or to avoid getting in trouble is mundane “do the minimum” obedience.</a:t>
            </a:r>
          </a:p>
          <a:p>
            <a:pPr marL="742950" indent="-742950">
              <a:spcAft>
                <a:spcPts val="1200"/>
              </a:spcAft>
              <a:buFont typeface="+mj-lt"/>
              <a:buAutoNum type="arabicPeriod" startAt="7"/>
            </a:pPr>
            <a:r>
              <a:rPr lang="en-US" sz="3600" dirty="0" smtClean="0"/>
              <a:t>But obedience when it is driven by love for the Lord is like a rocket taking off. It soars to the heights.</a:t>
            </a:r>
          </a:p>
          <a:p>
            <a:pPr marL="742950" indent="-742950">
              <a:spcAft>
                <a:spcPts val="1200"/>
              </a:spcAft>
              <a:buFont typeface="+mj-lt"/>
              <a:buAutoNum type="arabicPeriod" startAt="7"/>
            </a:pPr>
            <a:r>
              <a:rPr lang="en-US" sz="3600" dirty="0" smtClean="0"/>
              <a:t>And it takes you somewhere unbelievable.</a:t>
            </a:r>
            <a:endParaRPr lang="en-US" sz="3600" dirty="0"/>
          </a:p>
        </p:txBody>
      </p:sp>
    </p:spTree>
    <p:extLst>
      <p:ext uri="{BB962C8B-B14F-4D97-AF65-F5344CB8AC3E}">
        <p14:creationId xmlns:p14="http://schemas.microsoft.com/office/powerpoint/2010/main" val="1722553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dirty="0" smtClean="0">
                <a:solidFill>
                  <a:schemeClr val="tx1">
                    <a:lumMod val="95000"/>
                  </a:schemeClr>
                </a:solidFill>
              </a:rPr>
              <a:t>Exposition: </a:t>
            </a:r>
            <a:r>
              <a:rPr lang="en-US" sz="4000" dirty="0">
                <a:solidFill>
                  <a:schemeClr val="tx1"/>
                </a:solidFill>
              </a:rPr>
              <a:t>John 14:21-25</a:t>
            </a:r>
            <a:endParaRPr lang="en-US" sz="4000" dirty="0">
              <a:solidFill>
                <a:schemeClr val="tx1">
                  <a:lumMod val="95000"/>
                </a:schemeClr>
              </a:solidFill>
            </a:endParaRPr>
          </a:p>
        </p:txBody>
      </p:sp>
      <p:sp>
        <p:nvSpPr>
          <p:cNvPr id="3" name="Content Placeholder 2"/>
          <p:cNvSpPr>
            <a:spLocks noGrp="1"/>
          </p:cNvSpPr>
          <p:nvPr>
            <p:ph idx="1"/>
          </p:nvPr>
        </p:nvSpPr>
        <p:spPr>
          <a:xfrm>
            <a:off x="542485" y="955965"/>
            <a:ext cx="10233800" cy="5451073"/>
          </a:xfrm>
        </p:spPr>
        <p:txBody>
          <a:bodyPr>
            <a:noAutofit/>
          </a:bodyPr>
          <a:lstStyle/>
          <a:p>
            <a:pPr marL="742950" indent="-742950">
              <a:spcAft>
                <a:spcPts val="1200"/>
              </a:spcAft>
              <a:buFont typeface="+mj-lt"/>
              <a:buAutoNum type="arabicPeriod" startAt="10"/>
            </a:pPr>
            <a:r>
              <a:rPr lang="en-US" sz="3600" b="1" dirty="0" smtClean="0"/>
              <a:t>Soaring Results:</a:t>
            </a:r>
            <a:r>
              <a:rPr lang="en-US" sz="3600" dirty="0" smtClean="0"/>
              <a:t> Experience love of Father &amp; Jesus, “get” Jesus, share life with Jesus and Father.</a:t>
            </a:r>
          </a:p>
          <a:p>
            <a:pPr marL="742950" indent="-742950">
              <a:spcAft>
                <a:spcPts val="1200"/>
              </a:spcAft>
              <a:buFont typeface="+mj-lt"/>
              <a:buAutoNum type="arabicPeriod" startAt="10"/>
            </a:pPr>
            <a:r>
              <a:rPr lang="en-US" sz="3600" i="1" dirty="0"/>
              <a:t>“He who does not love Me does not keep My </a:t>
            </a:r>
            <a:r>
              <a:rPr lang="en-US" sz="3600" i="1" dirty="0" smtClean="0"/>
              <a:t>words” </a:t>
            </a:r>
            <a:r>
              <a:rPr lang="en-US" sz="3600" dirty="0" smtClean="0"/>
              <a:t>– “Love” and “keep” are both present tense. </a:t>
            </a:r>
            <a:r>
              <a:rPr lang="en-US" sz="3600" b="1" dirty="0" smtClean="0"/>
              <a:t>Non-keepers are non-lovers.</a:t>
            </a:r>
          </a:p>
          <a:p>
            <a:pPr marL="742950" indent="-742950">
              <a:spcAft>
                <a:spcPts val="1200"/>
              </a:spcAft>
              <a:buFont typeface="+mj-lt"/>
              <a:buAutoNum type="arabicPeriod" startAt="10"/>
            </a:pPr>
            <a:r>
              <a:rPr lang="en-US" sz="3600" dirty="0" smtClean="0"/>
              <a:t>Two groups: (1) Love propelled keepers, (2) non-keepers who don’t love. Loving Jesus makes all the difference</a:t>
            </a:r>
            <a:r>
              <a:rPr lang="en-US" sz="3600" dirty="0" smtClean="0"/>
              <a:t>.</a:t>
            </a:r>
            <a:endParaRPr lang="en-US" sz="3600" dirty="0" smtClean="0"/>
          </a:p>
        </p:txBody>
      </p:sp>
    </p:spTree>
    <p:extLst>
      <p:ext uri="{BB962C8B-B14F-4D97-AF65-F5344CB8AC3E}">
        <p14:creationId xmlns:p14="http://schemas.microsoft.com/office/powerpoint/2010/main" val="325013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295" y="332511"/>
            <a:ext cx="11012206" cy="6143104"/>
          </a:xfrm>
        </p:spPr>
        <p:txBody>
          <a:bodyPr>
            <a:noAutofit/>
          </a:bodyPr>
          <a:lstStyle/>
          <a:p>
            <a:pPr>
              <a:spcAft>
                <a:spcPts val="1200"/>
              </a:spcAft>
            </a:pPr>
            <a:r>
              <a:rPr lang="en-US" sz="3600" dirty="0" smtClean="0"/>
              <a:t>For Doug and Persnickety, they live in the same world, but their experiences could not be more different. So it is with those who love God and those who do not. Loving God changes everything. It changes our perspective, our motives, our actions. It rocket propels obedience.</a:t>
            </a:r>
          </a:p>
          <a:p>
            <a:pPr>
              <a:spcAft>
                <a:spcPts val="1200"/>
              </a:spcAft>
            </a:pPr>
            <a:r>
              <a:rPr lang="en-US" sz="3600" b="1" dirty="0" smtClean="0"/>
              <a:t>Love Propelled Obedience Will Keep you from Falling Away in </a:t>
            </a:r>
            <a:r>
              <a:rPr lang="en-US" sz="3600" b="1" u="sng" dirty="0" smtClean="0"/>
              <a:t>the world in which we now live</a:t>
            </a:r>
            <a:r>
              <a:rPr lang="en-US" sz="3600" b="1" u="sng" dirty="0" smtClean="0"/>
              <a:t>!</a:t>
            </a:r>
            <a:endParaRPr lang="en-US" sz="3600" b="1" u="sng" dirty="0" smtClean="0"/>
          </a:p>
        </p:txBody>
      </p:sp>
    </p:spTree>
    <p:extLst>
      <p:ext uri="{BB962C8B-B14F-4D97-AF65-F5344CB8AC3E}">
        <p14:creationId xmlns:p14="http://schemas.microsoft.com/office/powerpoint/2010/main" val="4152427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Can your love fade?</a:t>
            </a:r>
            <a:r>
              <a:rPr lang="en-US" sz="4000" dirty="0" smtClean="0">
                <a:solidFill>
                  <a:schemeClr val="tx1">
                    <a:lumMod val="95000"/>
                  </a:schemeClr>
                </a:solidFill>
              </a:rPr>
              <a:t> </a:t>
            </a:r>
            <a:endParaRPr lang="en-US" sz="4000" dirty="0">
              <a:solidFill>
                <a:schemeClr val="tx1">
                  <a:lumMod val="95000"/>
                </a:schemeClr>
              </a:solidFill>
            </a:endParaRPr>
          </a:p>
        </p:txBody>
      </p:sp>
      <p:sp>
        <p:nvSpPr>
          <p:cNvPr id="3" name="Content Placeholder 2"/>
          <p:cNvSpPr>
            <a:spLocks noGrp="1"/>
          </p:cNvSpPr>
          <p:nvPr>
            <p:ph idx="1"/>
          </p:nvPr>
        </p:nvSpPr>
        <p:spPr>
          <a:xfrm>
            <a:off x="542485" y="955965"/>
            <a:ext cx="11012206" cy="5451073"/>
          </a:xfrm>
        </p:spPr>
        <p:txBody>
          <a:bodyPr>
            <a:noAutofit/>
          </a:bodyPr>
          <a:lstStyle/>
          <a:p>
            <a:pPr>
              <a:spcAft>
                <a:spcPts val="1200"/>
              </a:spcAft>
            </a:pPr>
            <a:r>
              <a:rPr lang="en-US" sz="3600" dirty="0" smtClean="0"/>
              <a:t>The church in Ephesus had a great track record. </a:t>
            </a:r>
          </a:p>
          <a:p>
            <a:pPr>
              <a:spcAft>
                <a:spcPts val="1200"/>
              </a:spcAft>
            </a:pPr>
            <a:r>
              <a:rPr lang="en-US" sz="3600" dirty="0" smtClean="0"/>
              <a:t>But 40 years after 1</a:t>
            </a:r>
            <a:r>
              <a:rPr lang="en-US" sz="3600" baseline="30000" dirty="0" smtClean="0"/>
              <a:t>st</a:t>
            </a:r>
            <a:r>
              <a:rPr lang="en-US" sz="3600" dirty="0" smtClean="0"/>
              <a:t> planted by Paul, Jesus said: </a:t>
            </a:r>
            <a:r>
              <a:rPr lang="en-US" sz="3600" i="1" dirty="0" smtClean="0"/>
              <a:t>“But </a:t>
            </a:r>
            <a:r>
              <a:rPr lang="en-US" sz="3600" i="1" dirty="0"/>
              <a:t>I have this against you, that you have left your first </a:t>
            </a:r>
            <a:r>
              <a:rPr lang="en-US" sz="3600" i="1" dirty="0" smtClean="0"/>
              <a:t>love</a:t>
            </a:r>
            <a:r>
              <a:rPr lang="en-US" sz="3600" dirty="0" smtClean="0"/>
              <a:t>” </a:t>
            </a:r>
            <a:r>
              <a:rPr lang="en-US" sz="3600" dirty="0"/>
              <a:t>(Revelation </a:t>
            </a:r>
            <a:r>
              <a:rPr lang="en-US" sz="3600" dirty="0" smtClean="0"/>
              <a:t>2:4). </a:t>
            </a:r>
          </a:p>
          <a:p>
            <a:pPr>
              <a:spcAft>
                <a:spcPts val="1200"/>
              </a:spcAft>
            </a:pPr>
            <a:r>
              <a:rPr lang="en-US" sz="3600" dirty="0" smtClean="0"/>
              <a:t>We cannot assume that our love for the Lord will remain fervent – it can fade.</a:t>
            </a:r>
          </a:p>
          <a:p>
            <a:pPr>
              <a:spcAft>
                <a:spcPts val="1200"/>
              </a:spcAft>
            </a:pPr>
            <a:r>
              <a:rPr lang="en-US" sz="3600" dirty="0" smtClean="0"/>
              <a:t>So, yes, we </a:t>
            </a:r>
            <a:r>
              <a:rPr lang="en-US" sz="3600" b="1" dirty="0" smtClean="0"/>
              <a:t>ought</a:t>
            </a:r>
            <a:r>
              <a:rPr lang="en-US" sz="3600" dirty="0" smtClean="0"/>
              <a:t> to love the Lord with abandon. But it’s not automatic. </a:t>
            </a:r>
            <a:r>
              <a:rPr lang="en-US" sz="3600" b="1" dirty="0" smtClean="0"/>
              <a:t>How</a:t>
            </a:r>
            <a:r>
              <a:rPr lang="en-US" sz="3600" dirty="0" smtClean="0"/>
              <a:t> can we keep our love growing? Here are some </a:t>
            </a:r>
            <a:r>
              <a:rPr lang="en-US" sz="3600" b="1" dirty="0" smtClean="0"/>
              <a:t>core exercises</a:t>
            </a:r>
            <a:r>
              <a:rPr lang="en-US" sz="3600" dirty="0" smtClean="0"/>
              <a:t>…</a:t>
            </a:r>
            <a:endParaRPr lang="en-US" sz="3600" dirty="0"/>
          </a:p>
        </p:txBody>
      </p:sp>
    </p:spTree>
    <p:extLst>
      <p:ext uri="{BB962C8B-B14F-4D97-AF65-F5344CB8AC3E}">
        <p14:creationId xmlns:p14="http://schemas.microsoft.com/office/powerpoint/2010/main" val="41925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Exercise 1: Measure His Love.</a:t>
            </a:r>
            <a:endParaRPr lang="en-US" sz="4000" b="1" dirty="0">
              <a:solidFill>
                <a:schemeClr val="tx1"/>
              </a:solidFill>
            </a:endParaRPr>
          </a:p>
        </p:txBody>
      </p:sp>
      <p:sp>
        <p:nvSpPr>
          <p:cNvPr id="3" name="Content Placeholder 2"/>
          <p:cNvSpPr>
            <a:spLocks noGrp="1"/>
          </p:cNvSpPr>
          <p:nvPr>
            <p:ph idx="1"/>
          </p:nvPr>
        </p:nvSpPr>
        <p:spPr>
          <a:xfrm>
            <a:off x="542485" y="955965"/>
            <a:ext cx="11012206" cy="5451073"/>
          </a:xfrm>
        </p:spPr>
        <p:txBody>
          <a:bodyPr>
            <a:noAutofit/>
          </a:bodyPr>
          <a:lstStyle/>
          <a:p>
            <a:pPr>
              <a:spcAft>
                <a:spcPts val="1200"/>
              </a:spcAft>
            </a:pPr>
            <a:r>
              <a:rPr lang="en-US" sz="3600" i="1" dirty="0" smtClean="0"/>
              <a:t>“We </a:t>
            </a:r>
            <a:r>
              <a:rPr lang="en-US" sz="3600" i="1" dirty="0"/>
              <a:t>love, because He first loved </a:t>
            </a:r>
            <a:r>
              <a:rPr lang="en-US" sz="3600" i="1" dirty="0" smtClean="0"/>
              <a:t>us”</a:t>
            </a:r>
            <a:r>
              <a:rPr lang="en-US" sz="3600" dirty="0" smtClean="0"/>
              <a:t> (1 John 4:19).</a:t>
            </a:r>
          </a:p>
          <a:p>
            <a:pPr>
              <a:spcAft>
                <a:spcPts val="1200"/>
              </a:spcAft>
            </a:pPr>
            <a:r>
              <a:rPr lang="en-US" sz="3600" dirty="0" smtClean="0"/>
              <a:t>Take the measure of His love for us.</a:t>
            </a:r>
          </a:p>
          <a:p>
            <a:pPr>
              <a:spcAft>
                <a:spcPts val="1200"/>
              </a:spcAft>
            </a:pPr>
            <a:r>
              <a:rPr lang="en-US" sz="3600" i="1" dirty="0" smtClean="0"/>
              <a:t>“Greater </a:t>
            </a:r>
            <a:r>
              <a:rPr lang="en-US" sz="3600" i="1" dirty="0"/>
              <a:t>love has no one than this, that one lay down his life for his </a:t>
            </a:r>
            <a:r>
              <a:rPr lang="en-US" sz="3600" i="1" dirty="0" smtClean="0"/>
              <a:t>friends” </a:t>
            </a:r>
            <a:r>
              <a:rPr lang="en-US" sz="3600" dirty="0" smtClean="0"/>
              <a:t>(John 15:13).</a:t>
            </a:r>
          </a:p>
          <a:p>
            <a:pPr>
              <a:spcAft>
                <a:spcPts val="1200"/>
              </a:spcAft>
            </a:pPr>
            <a:r>
              <a:rPr lang="en-US" sz="3600" dirty="0" smtClean="0"/>
              <a:t>Jesus could not love us more than He does! Look at the cross and allow it to fuel your love.</a:t>
            </a:r>
          </a:p>
          <a:p>
            <a:pPr>
              <a:spcAft>
                <a:spcPts val="1200"/>
              </a:spcAft>
            </a:pPr>
            <a:r>
              <a:rPr lang="en-US" sz="3600" dirty="0" smtClean="0"/>
              <a:t>This is what communion (bread) is about. </a:t>
            </a:r>
            <a:r>
              <a:rPr lang="en-US" sz="3600" b="1" dirty="0" smtClean="0"/>
              <a:t>Love letter!</a:t>
            </a:r>
            <a:endParaRPr lang="en-US" sz="3600" b="1" dirty="0"/>
          </a:p>
        </p:txBody>
      </p:sp>
    </p:spTree>
    <p:extLst>
      <p:ext uri="{BB962C8B-B14F-4D97-AF65-F5344CB8AC3E}">
        <p14:creationId xmlns:p14="http://schemas.microsoft.com/office/powerpoint/2010/main" val="20892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Exercise 2: Measure Your Sin.</a:t>
            </a:r>
            <a:endParaRPr lang="en-US" sz="4000" b="1" dirty="0">
              <a:solidFill>
                <a:schemeClr val="tx1"/>
              </a:solidFill>
            </a:endParaRPr>
          </a:p>
        </p:txBody>
      </p:sp>
      <p:sp>
        <p:nvSpPr>
          <p:cNvPr id="3" name="Content Placeholder 2"/>
          <p:cNvSpPr>
            <a:spLocks noGrp="1"/>
          </p:cNvSpPr>
          <p:nvPr>
            <p:ph idx="1"/>
          </p:nvPr>
        </p:nvSpPr>
        <p:spPr>
          <a:xfrm>
            <a:off x="542485" y="955965"/>
            <a:ext cx="11012206" cy="5451073"/>
          </a:xfrm>
        </p:spPr>
        <p:txBody>
          <a:bodyPr>
            <a:noAutofit/>
          </a:bodyPr>
          <a:lstStyle/>
          <a:p>
            <a:pPr>
              <a:spcAft>
                <a:spcPts val="1200"/>
              </a:spcAft>
            </a:pPr>
            <a:r>
              <a:rPr lang="en-US" sz="3600" i="1" dirty="0"/>
              <a:t>“For this reason I say to you, her sins, which are many, have been forgiven, for she loved much; but he who is forgiven little, loves little”</a:t>
            </a:r>
            <a:r>
              <a:rPr lang="en-US" sz="3600" dirty="0"/>
              <a:t> (Luke 7:47</a:t>
            </a:r>
            <a:r>
              <a:rPr lang="en-US" sz="3600" dirty="0" smtClean="0"/>
              <a:t>).</a:t>
            </a:r>
            <a:endParaRPr lang="en-US" sz="3600" i="1" dirty="0" smtClean="0"/>
          </a:p>
          <a:p>
            <a:pPr>
              <a:spcAft>
                <a:spcPts val="1200"/>
              </a:spcAft>
            </a:pPr>
            <a:r>
              <a:rPr lang="en-US" sz="3600" i="1" dirty="0"/>
              <a:t>Therefore there is now no condemnation for those who are in Christ Jesus</a:t>
            </a:r>
            <a:r>
              <a:rPr lang="en-US" sz="3600" dirty="0"/>
              <a:t> (Romans 8:1</a:t>
            </a:r>
            <a:r>
              <a:rPr lang="en-US" sz="3600" dirty="0" smtClean="0"/>
              <a:t>).</a:t>
            </a:r>
          </a:p>
          <a:p>
            <a:pPr>
              <a:spcAft>
                <a:spcPts val="1200"/>
              </a:spcAft>
            </a:pPr>
            <a:r>
              <a:rPr lang="en-US" sz="3600" dirty="0" smtClean="0"/>
              <a:t>Use times of confession to deepen your love for God and for Jesus. Take the measure of all that God has forgiven you to heighten your love for Him.</a:t>
            </a:r>
            <a:endParaRPr lang="en-US" sz="3600" dirty="0"/>
          </a:p>
        </p:txBody>
      </p:sp>
    </p:spTree>
    <p:extLst>
      <p:ext uri="{BB962C8B-B14F-4D97-AF65-F5344CB8AC3E}">
        <p14:creationId xmlns:p14="http://schemas.microsoft.com/office/powerpoint/2010/main" val="957077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Exercise 3: Obey as a Benefit (Not a Burden).</a:t>
            </a:r>
            <a:endParaRPr lang="en-US" sz="4000" b="1" dirty="0">
              <a:solidFill>
                <a:schemeClr val="tx1"/>
              </a:solidFill>
            </a:endParaRPr>
          </a:p>
        </p:txBody>
      </p:sp>
      <p:sp>
        <p:nvSpPr>
          <p:cNvPr id="3" name="Content Placeholder 2"/>
          <p:cNvSpPr>
            <a:spLocks noGrp="1"/>
          </p:cNvSpPr>
          <p:nvPr>
            <p:ph idx="1"/>
          </p:nvPr>
        </p:nvSpPr>
        <p:spPr>
          <a:xfrm>
            <a:off x="542485" y="955965"/>
            <a:ext cx="11012206" cy="5451073"/>
          </a:xfrm>
        </p:spPr>
        <p:txBody>
          <a:bodyPr>
            <a:noAutofit/>
          </a:bodyPr>
          <a:lstStyle/>
          <a:p>
            <a:pPr>
              <a:spcAft>
                <a:spcPts val="1200"/>
              </a:spcAft>
            </a:pPr>
            <a:r>
              <a:rPr lang="en-US" sz="3600" i="1" dirty="0" smtClean="0"/>
              <a:t>For </a:t>
            </a:r>
            <a:r>
              <a:rPr lang="en-US" sz="3600" i="1" dirty="0"/>
              <a:t>this is the love of God, that we keep His commandments; and His commandments are not </a:t>
            </a:r>
            <a:r>
              <a:rPr lang="en-US" sz="3600" i="1" dirty="0" smtClean="0"/>
              <a:t>burdensome</a:t>
            </a:r>
            <a:r>
              <a:rPr lang="en-US" sz="3600" dirty="0" smtClean="0"/>
              <a:t> </a:t>
            </a:r>
            <a:r>
              <a:rPr lang="en-US" sz="3600" dirty="0"/>
              <a:t>(1 John 5:3</a:t>
            </a:r>
            <a:r>
              <a:rPr lang="en-US" sz="3600" dirty="0" smtClean="0"/>
              <a:t>).</a:t>
            </a:r>
          </a:p>
          <a:p>
            <a:pPr>
              <a:spcAft>
                <a:spcPts val="1200"/>
              </a:spcAft>
            </a:pPr>
            <a:r>
              <a:rPr lang="en-US" sz="3600" dirty="0" smtClean="0"/>
              <a:t>Affirm that acts of obedience are opportunities to give the Lord what delights His heart.</a:t>
            </a:r>
          </a:p>
          <a:p>
            <a:pPr>
              <a:spcAft>
                <a:spcPts val="1200"/>
              </a:spcAft>
            </a:pPr>
            <a:r>
              <a:rPr lang="en-US" sz="3600" dirty="0" smtClean="0"/>
              <a:t>We can actually give the one who love us something He longs for. We GET to do this!</a:t>
            </a:r>
          </a:p>
          <a:p>
            <a:pPr>
              <a:spcAft>
                <a:spcPts val="1200"/>
              </a:spcAft>
            </a:pPr>
            <a:r>
              <a:rPr lang="en-US" sz="3600" dirty="0" smtClean="0"/>
              <a:t>Replace “do the minimum” with exceed expectations.</a:t>
            </a:r>
            <a:endParaRPr lang="en-US" sz="3600" dirty="0"/>
          </a:p>
        </p:txBody>
      </p:sp>
    </p:spTree>
    <p:extLst>
      <p:ext uri="{BB962C8B-B14F-4D97-AF65-F5344CB8AC3E}">
        <p14:creationId xmlns:p14="http://schemas.microsoft.com/office/powerpoint/2010/main" val="421988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dirty="0" smtClean="0">
                <a:solidFill>
                  <a:schemeClr val="tx1">
                    <a:lumMod val="95000"/>
                  </a:schemeClr>
                </a:solidFill>
              </a:rPr>
              <a:t>Exercise 3: Obey as a Benefit (Not a Burden).</a:t>
            </a:r>
            <a:endParaRPr lang="en-US" sz="4000" dirty="0">
              <a:solidFill>
                <a:schemeClr val="tx1">
                  <a:lumMod val="95000"/>
                </a:schemeClr>
              </a:solidFill>
            </a:endParaRPr>
          </a:p>
        </p:txBody>
      </p:sp>
      <p:sp>
        <p:nvSpPr>
          <p:cNvPr id="3" name="Content Placeholder 2"/>
          <p:cNvSpPr>
            <a:spLocks noGrp="1"/>
          </p:cNvSpPr>
          <p:nvPr>
            <p:ph idx="1"/>
          </p:nvPr>
        </p:nvSpPr>
        <p:spPr>
          <a:xfrm>
            <a:off x="542485" y="955965"/>
            <a:ext cx="11012206" cy="5451073"/>
          </a:xfrm>
        </p:spPr>
        <p:txBody>
          <a:bodyPr>
            <a:noAutofit/>
          </a:bodyPr>
          <a:lstStyle/>
          <a:p>
            <a:pPr marL="0" indent="0">
              <a:spcAft>
                <a:spcPts val="1200"/>
              </a:spcAft>
              <a:buNone/>
            </a:pPr>
            <a:r>
              <a:rPr lang="en-US" sz="3600" i="1" dirty="0"/>
              <a:t>Now, brethren, we wish to make known to you the grace of God which has been given in the churches of Macedonia, that in a great ordeal of affliction their abundance of joy and their deep poverty overflowed in the wealth of their liberality. For I testify that according to their ability, and beyond their ability, they gave of their own accord, begging us with much urging for the favor of participation in the support of the saints, and this, not as we had expected, but they first gave themselves to the Lord and to us by the will of God</a:t>
            </a:r>
            <a:r>
              <a:rPr lang="en-US" sz="3600" dirty="0"/>
              <a:t> (2 Corinthians 8:1–5).</a:t>
            </a:r>
          </a:p>
        </p:txBody>
      </p:sp>
    </p:spTree>
    <p:extLst>
      <p:ext uri="{BB962C8B-B14F-4D97-AF65-F5344CB8AC3E}">
        <p14:creationId xmlns:p14="http://schemas.microsoft.com/office/powerpoint/2010/main" val="1966132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Jesus Knows What is Coming</a:t>
            </a:r>
            <a:endParaRPr lang="en-US" sz="4000" b="1" dirty="0">
              <a:solidFill>
                <a:schemeClr val="tx1"/>
              </a:solidFill>
            </a:endParaRPr>
          </a:p>
        </p:txBody>
      </p:sp>
      <p:sp>
        <p:nvSpPr>
          <p:cNvPr id="3" name="Content Placeholder 2"/>
          <p:cNvSpPr>
            <a:spLocks noGrp="1"/>
          </p:cNvSpPr>
          <p:nvPr>
            <p:ph idx="1"/>
          </p:nvPr>
        </p:nvSpPr>
        <p:spPr>
          <a:xfrm>
            <a:off x="542485" y="1142231"/>
            <a:ext cx="10233800" cy="5451073"/>
          </a:xfrm>
        </p:spPr>
        <p:txBody>
          <a:bodyPr>
            <a:noAutofit/>
          </a:bodyPr>
          <a:lstStyle/>
          <a:p>
            <a:pPr>
              <a:spcAft>
                <a:spcPts val="1200"/>
              </a:spcAft>
            </a:pPr>
            <a:r>
              <a:rPr lang="en-US" sz="3600" i="1" dirty="0"/>
              <a:t>“From now on I am telling you before it comes to </a:t>
            </a:r>
            <a:r>
              <a:rPr lang="en-US" sz="3600" i="1" dirty="0" smtClean="0"/>
              <a:t>pass</a:t>
            </a:r>
            <a:r>
              <a:rPr lang="en-US" sz="3600" dirty="0" smtClean="0"/>
              <a:t>” </a:t>
            </a:r>
            <a:r>
              <a:rPr lang="en-US" sz="3600" dirty="0"/>
              <a:t>(John 13:19</a:t>
            </a:r>
            <a:r>
              <a:rPr lang="en-US" sz="3600" dirty="0" smtClean="0"/>
              <a:t>). </a:t>
            </a:r>
            <a:r>
              <a:rPr lang="en-US" sz="3600" b="1" dirty="0" smtClean="0"/>
              <a:t>Prophesy!</a:t>
            </a:r>
          </a:p>
          <a:p>
            <a:pPr>
              <a:spcAft>
                <a:spcPts val="1200"/>
              </a:spcAft>
            </a:pPr>
            <a:r>
              <a:rPr lang="en-US" sz="3600" i="1" dirty="0" smtClean="0"/>
              <a:t>“</a:t>
            </a:r>
            <a:r>
              <a:rPr lang="en-US" sz="3600" i="1" dirty="0"/>
              <a:t>Little children, I am with you a little while </a:t>
            </a:r>
            <a:r>
              <a:rPr lang="en-US" sz="3600" i="1" dirty="0" smtClean="0"/>
              <a:t>longer”</a:t>
            </a:r>
            <a:r>
              <a:rPr lang="en-US" sz="3600" dirty="0" smtClean="0"/>
              <a:t> (John 13:33). </a:t>
            </a:r>
            <a:r>
              <a:rPr lang="en-US" sz="3600" b="1" dirty="0" smtClean="0"/>
              <a:t>Imminent fulfillment</a:t>
            </a:r>
          </a:p>
          <a:p>
            <a:pPr>
              <a:spcAft>
                <a:spcPts val="1200"/>
              </a:spcAft>
            </a:pPr>
            <a:r>
              <a:rPr lang="en-US" sz="3600" i="1" dirty="0" smtClean="0"/>
              <a:t>“</a:t>
            </a:r>
            <a:r>
              <a:rPr lang="en-US" sz="3600" i="1" dirty="0"/>
              <a:t>I came forth from the Father and have come into the world; I am leaving the world again and going to the Father” (John 16:28</a:t>
            </a:r>
            <a:r>
              <a:rPr lang="en-US" sz="3600" i="1" dirty="0" smtClean="0"/>
              <a:t>); “</a:t>
            </a:r>
            <a:r>
              <a:rPr lang="en-US" sz="3600" i="1" dirty="0"/>
              <a:t>Where I go, you cannot follow Me now; but you will follow </a:t>
            </a:r>
            <a:r>
              <a:rPr lang="en-US" sz="3600" i="1" dirty="0" smtClean="0"/>
              <a:t>later”</a:t>
            </a:r>
            <a:r>
              <a:rPr lang="en-US" sz="3600" dirty="0" smtClean="0"/>
              <a:t> </a:t>
            </a:r>
            <a:r>
              <a:rPr lang="en-US" sz="3600" dirty="0"/>
              <a:t>(John </a:t>
            </a:r>
            <a:r>
              <a:rPr lang="en-US" sz="3600" dirty="0" smtClean="0"/>
              <a:t>13:36). </a:t>
            </a:r>
            <a:r>
              <a:rPr lang="en-US" sz="3600" b="1" dirty="0" smtClean="0"/>
              <a:t>Anticipates an interim of separation.</a:t>
            </a:r>
          </a:p>
        </p:txBody>
      </p:sp>
    </p:spTree>
    <p:extLst>
      <p:ext uri="{BB962C8B-B14F-4D97-AF65-F5344CB8AC3E}">
        <p14:creationId xmlns:p14="http://schemas.microsoft.com/office/powerpoint/2010/main" val="340405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591" y="373259"/>
            <a:ext cx="11172104" cy="6350270"/>
          </a:xfrm>
        </p:spPr>
        <p:txBody>
          <a:bodyPr>
            <a:noAutofit/>
          </a:bodyPr>
          <a:lstStyle/>
          <a:p>
            <a:pPr>
              <a:spcAft>
                <a:spcPts val="1200"/>
              </a:spcAft>
            </a:pPr>
            <a:r>
              <a:rPr lang="en-US" sz="3600" dirty="0" smtClean="0"/>
              <a:t>T</a:t>
            </a:r>
            <a:r>
              <a:rPr lang="en-US" sz="3600" i="1" dirty="0" smtClean="0"/>
              <a:t>hough </a:t>
            </a:r>
            <a:r>
              <a:rPr lang="en-US" sz="3600" i="1" dirty="0"/>
              <a:t>you have not seen Him, you love Him, and though you do not see Him now, but believe in Him, you greatly rejoice with joy inexpressible and full of glory</a:t>
            </a:r>
            <a:r>
              <a:rPr lang="en-US" sz="3600" dirty="0"/>
              <a:t> (1 Peter 1:8</a:t>
            </a:r>
            <a:r>
              <a:rPr lang="en-US" sz="3600" dirty="0" smtClean="0"/>
              <a:t>).</a:t>
            </a:r>
          </a:p>
          <a:p>
            <a:pPr>
              <a:spcAft>
                <a:spcPts val="1200"/>
              </a:spcAft>
            </a:pPr>
            <a:r>
              <a:rPr lang="en-US" sz="3600" dirty="0"/>
              <a:t>How realistic to love someone </a:t>
            </a:r>
            <a:r>
              <a:rPr lang="en-US" sz="3600" dirty="0" smtClean="0"/>
              <a:t>unseen?</a:t>
            </a:r>
            <a:endParaRPr lang="en-US" sz="3600" dirty="0"/>
          </a:p>
          <a:p>
            <a:pPr>
              <a:spcAft>
                <a:spcPts val="1200"/>
              </a:spcAft>
            </a:pPr>
            <a:r>
              <a:rPr lang="en-US" sz="3600" b="1" dirty="0" smtClean="0"/>
              <a:t>Now </a:t>
            </a:r>
            <a:r>
              <a:rPr lang="en-US" sz="3600" b="1" dirty="0" smtClean="0"/>
              <a:t>we exchange letters but at any moment! </a:t>
            </a:r>
            <a:r>
              <a:rPr lang="en-US" sz="3600" i="1" dirty="0" smtClean="0"/>
              <a:t>“Let </a:t>
            </a:r>
            <a:r>
              <a:rPr lang="en-US" sz="3600" i="1" dirty="0"/>
              <a:t>us rejoice and be glad and give the glory to Him, for the marriage of the Lamb has come and His bride has made herself ready”</a:t>
            </a:r>
            <a:r>
              <a:rPr lang="en-US" sz="3600" dirty="0"/>
              <a:t> (Revelation 19:7</a:t>
            </a:r>
            <a:r>
              <a:rPr lang="en-US" sz="3600" dirty="0" smtClean="0"/>
              <a:t>).</a:t>
            </a:r>
          </a:p>
          <a:p>
            <a:pPr>
              <a:spcAft>
                <a:spcPts val="1200"/>
              </a:spcAft>
            </a:pPr>
            <a:r>
              <a:rPr lang="en-US" sz="3600" dirty="0" smtClean="0"/>
              <a:t>This is the future of all who love Jesus. Can’t wait</a:t>
            </a:r>
            <a:r>
              <a:rPr lang="en-US" sz="3600" dirty="0" smtClean="0"/>
              <a:t>!</a:t>
            </a:r>
            <a:endParaRPr lang="en-US" sz="3600" dirty="0">
              <a:solidFill>
                <a:srgbClr val="FFFF00"/>
              </a:solidFill>
            </a:endParaRPr>
          </a:p>
        </p:txBody>
      </p:sp>
    </p:spTree>
    <p:extLst>
      <p:ext uri="{BB962C8B-B14F-4D97-AF65-F5344CB8AC3E}">
        <p14:creationId xmlns:p14="http://schemas.microsoft.com/office/powerpoint/2010/main" val="4128904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dirty="0" smtClean="0">
                <a:solidFill>
                  <a:schemeClr val="tx1">
                    <a:lumMod val="95000"/>
                  </a:schemeClr>
                </a:solidFill>
              </a:rPr>
              <a:t>Jesus Knows What is Coming</a:t>
            </a:r>
            <a:endParaRPr lang="en-US" sz="4000" dirty="0">
              <a:solidFill>
                <a:schemeClr val="tx1">
                  <a:lumMod val="95000"/>
                </a:schemeClr>
              </a:solidFill>
            </a:endParaRPr>
          </a:p>
        </p:txBody>
      </p:sp>
      <p:sp>
        <p:nvSpPr>
          <p:cNvPr id="3" name="Content Placeholder 2"/>
          <p:cNvSpPr>
            <a:spLocks noGrp="1"/>
          </p:cNvSpPr>
          <p:nvPr>
            <p:ph idx="1"/>
          </p:nvPr>
        </p:nvSpPr>
        <p:spPr>
          <a:xfrm>
            <a:off x="542485" y="1142231"/>
            <a:ext cx="10233800" cy="5451073"/>
          </a:xfrm>
        </p:spPr>
        <p:txBody>
          <a:bodyPr>
            <a:noAutofit/>
          </a:bodyPr>
          <a:lstStyle/>
          <a:p>
            <a:pPr>
              <a:spcAft>
                <a:spcPts val="1200"/>
              </a:spcAft>
            </a:pPr>
            <a:r>
              <a:rPr lang="en-US" sz="3600" dirty="0" smtClean="0"/>
              <a:t>We are currently dwelling in that interim between Jesus’ first advent and His return. Jesus saw this coming in the 24 hours before His death. He foresaw the world His children would live in before His return.</a:t>
            </a:r>
          </a:p>
          <a:p>
            <a:pPr>
              <a:spcAft>
                <a:spcPts val="1200"/>
              </a:spcAft>
            </a:pPr>
            <a:r>
              <a:rPr lang="en-US" sz="3600" b="1" dirty="0" smtClean="0"/>
              <a:t>He actually prayed for us! We were on His mind in this moment: </a:t>
            </a:r>
            <a:r>
              <a:rPr lang="en-US" sz="3600" i="1" dirty="0" smtClean="0"/>
              <a:t>“</a:t>
            </a:r>
            <a:r>
              <a:rPr lang="en-US" sz="3600" i="1" dirty="0"/>
              <a:t>I do not ask on behalf of these alone, but for those also who believe in Me through their </a:t>
            </a:r>
            <a:r>
              <a:rPr lang="en-US" sz="3600" i="1" dirty="0" smtClean="0"/>
              <a:t>word</a:t>
            </a:r>
            <a:r>
              <a:rPr lang="en-US" sz="3600" dirty="0" smtClean="0"/>
              <a:t>” </a:t>
            </a:r>
            <a:r>
              <a:rPr lang="en-US" sz="3600" dirty="0"/>
              <a:t>(John </a:t>
            </a:r>
            <a:r>
              <a:rPr lang="en-US" sz="3600" dirty="0" smtClean="0"/>
              <a:t>17:20).</a:t>
            </a:r>
            <a:endParaRPr lang="en-US" sz="3600" dirty="0"/>
          </a:p>
          <a:p>
            <a:pPr>
              <a:spcAft>
                <a:spcPts val="1200"/>
              </a:spcAft>
            </a:pPr>
            <a:endParaRPr lang="en-US" sz="3600" b="1" dirty="0" smtClean="0"/>
          </a:p>
        </p:txBody>
      </p:sp>
    </p:spTree>
    <p:extLst>
      <p:ext uri="{BB962C8B-B14F-4D97-AF65-F5344CB8AC3E}">
        <p14:creationId xmlns:p14="http://schemas.microsoft.com/office/powerpoint/2010/main" val="1413727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Jesus Has an Interim Plan for Us.</a:t>
            </a:r>
            <a:endParaRPr lang="en-US" sz="4000" b="1" dirty="0">
              <a:solidFill>
                <a:schemeClr val="tx1"/>
              </a:solidFill>
            </a:endParaRPr>
          </a:p>
        </p:txBody>
      </p:sp>
      <p:sp>
        <p:nvSpPr>
          <p:cNvPr id="3" name="Content Placeholder 2"/>
          <p:cNvSpPr>
            <a:spLocks noGrp="1"/>
          </p:cNvSpPr>
          <p:nvPr>
            <p:ph idx="1"/>
          </p:nvPr>
        </p:nvSpPr>
        <p:spPr>
          <a:xfrm>
            <a:off x="542485" y="1142231"/>
            <a:ext cx="10233800" cy="5451073"/>
          </a:xfrm>
        </p:spPr>
        <p:txBody>
          <a:bodyPr>
            <a:noAutofit/>
          </a:bodyPr>
          <a:lstStyle/>
          <a:p>
            <a:pPr>
              <a:spcAft>
                <a:spcPts val="1200"/>
              </a:spcAft>
            </a:pPr>
            <a:r>
              <a:rPr lang="en-US" sz="3600" b="1" dirty="0" smtClean="0"/>
              <a:t>Trust! </a:t>
            </a:r>
            <a:r>
              <a:rPr lang="en-US" sz="3600" i="1" dirty="0"/>
              <a:t>“Do not let your heart be troubled, nor let it be </a:t>
            </a:r>
            <a:r>
              <a:rPr lang="en-US" sz="3600" i="1" dirty="0" smtClean="0"/>
              <a:t>fearful … Now </a:t>
            </a:r>
            <a:r>
              <a:rPr lang="en-US" sz="3600" i="1" dirty="0"/>
              <a:t>I have told you before it happens, so that when it happens, you may </a:t>
            </a:r>
            <a:r>
              <a:rPr lang="en-US" sz="3600" i="1" dirty="0" smtClean="0"/>
              <a:t>believe</a:t>
            </a:r>
            <a:r>
              <a:rPr lang="en-US" sz="3600" dirty="0" smtClean="0"/>
              <a:t>” </a:t>
            </a:r>
            <a:r>
              <a:rPr lang="en-US" sz="3600" dirty="0"/>
              <a:t>(John </a:t>
            </a:r>
            <a:r>
              <a:rPr lang="en-US" sz="3600" dirty="0" smtClean="0"/>
              <a:t>14:27, 29). </a:t>
            </a:r>
            <a:r>
              <a:rPr lang="en-US" sz="3600" b="1" dirty="0" smtClean="0"/>
              <a:t>Confirmed reliability – Jesus’ plan is on track!</a:t>
            </a:r>
          </a:p>
          <a:p>
            <a:pPr>
              <a:spcAft>
                <a:spcPts val="1200"/>
              </a:spcAft>
            </a:pPr>
            <a:r>
              <a:rPr lang="en-US" sz="3600" b="1" dirty="0" smtClean="0"/>
              <a:t>Celebrate! </a:t>
            </a:r>
            <a:r>
              <a:rPr lang="en-US" sz="3600" i="1" dirty="0" smtClean="0"/>
              <a:t>“</a:t>
            </a:r>
            <a:r>
              <a:rPr lang="en-US" sz="3600" i="1" dirty="0"/>
              <a:t>These things I have spoken to you so that My joy may be in you, and that your joy may be made </a:t>
            </a:r>
            <a:r>
              <a:rPr lang="en-US" sz="3600" i="1" dirty="0" smtClean="0"/>
              <a:t>full</a:t>
            </a:r>
            <a:r>
              <a:rPr lang="en-US" sz="3600" dirty="0" smtClean="0"/>
              <a:t>” </a:t>
            </a:r>
            <a:r>
              <a:rPr lang="en-US" sz="3600" dirty="0"/>
              <a:t>(John </a:t>
            </a:r>
            <a:r>
              <a:rPr lang="en-US" sz="3600" dirty="0" smtClean="0"/>
              <a:t>15:11). </a:t>
            </a:r>
            <a:r>
              <a:rPr lang="en-US" sz="3600" b="1" dirty="0" smtClean="0"/>
              <a:t>My words are intended to give you grounds for celebration in the interim. This is why we sing!</a:t>
            </a:r>
          </a:p>
        </p:txBody>
      </p:sp>
    </p:spTree>
    <p:extLst>
      <p:ext uri="{BB962C8B-B14F-4D97-AF65-F5344CB8AC3E}">
        <p14:creationId xmlns:p14="http://schemas.microsoft.com/office/powerpoint/2010/main" val="2596770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dirty="0" smtClean="0">
                <a:solidFill>
                  <a:schemeClr val="tx1">
                    <a:lumMod val="95000"/>
                  </a:schemeClr>
                </a:solidFill>
              </a:rPr>
              <a:t>Jesus Has an Interim Plan for Us.</a:t>
            </a:r>
            <a:endParaRPr lang="en-US" sz="4000" dirty="0">
              <a:solidFill>
                <a:schemeClr val="tx1">
                  <a:lumMod val="95000"/>
                </a:schemeClr>
              </a:solidFill>
            </a:endParaRPr>
          </a:p>
        </p:txBody>
      </p:sp>
      <p:sp>
        <p:nvSpPr>
          <p:cNvPr id="3" name="Content Placeholder 2"/>
          <p:cNvSpPr>
            <a:spLocks noGrp="1"/>
          </p:cNvSpPr>
          <p:nvPr>
            <p:ph idx="1"/>
          </p:nvPr>
        </p:nvSpPr>
        <p:spPr>
          <a:xfrm>
            <a:off x="542485" y="1142231"/>
            <a:ext cx="10233800" cy="5451073"/>
          </a:xfrm>
        </p:spPr>
        <p:txBody>
          <a:bodyPr>
            <a:noAutofit/>
          </a:bodyPr>
          <a:lstStyle/>
          <a:p>
            <a:pPr>
              <a:spcAft>
                <a:spcPts val="1200"/>
              </a:spcAft>
            </a:pPr>
            <a:r>
              <a:rPr lang="en-US" sz="3600" b="1" dirty="0" smtClean="0"/>
              <a:t>Stay Steady! </a:t>
            </a:r>
            <a:r>
              <a:rPr lang="en-US" sz="3600" i="1" dirty="0" smtClean="0"/>
              <a:t>“</a:t>
            </a:r>
            <a:r>
              <a:rPr lang="en-US" sz="3600" i="1" dirty="0"/>
              <a:t>These things I have spoken to you so that you may be kept from stumbling</a:t>
            </a:r>
            <a:r>
              <a:rPr lang="en-US" sz="3600" dirty="0"/>
              <a:t>” (John 16:1</a:t>
            </a:r>
            <a:r>
              <a:rPr lang="en-US" sz="3600" dirty="0" smtClean="0"/>
              <a:t>).</a:t>
            </a:r>
          </a:p>
          <a:p>
            <a:pPr>
              <a:spcAft>
                <a:spcPts val="1200"/>
              </a:spcAft>
            </a:pPr>
            <a:r>
              <a:rPr lang="en-US" sz="3600" b="1" dirty="0" smtClean="0"/>
              <a:t>“So that” = purpose clause</a:t>
            </a:r>
          </a:p>
          <a:p>
            <a:r>
              <a:rPr lang="en-US" sz="3600" b="1" dirty="0" smtClean="0"/>
              <a:t>Stumbling is </a:t>
            </a:r>
            <a:r>
              <a:rPr lang="el-GR" sz="3600" dirty="0" smtClean="0"/>
              <a:t>σκανδαλίζω</a:t>
            </a:r>
            <a:r>
              <a:rPr lang="en-US" sz="3600" dirty="0" smtClean="0"/>
              <a:t> – same word found in the parable of </a:t>
            </a:r>
            <a:r>
              <a:rPr lang="en-US" sz="3600" dirty="0"/>
              <a:t>the soils: </a:t>
            </a:r>
            <a:r>
              <a:rPr lang="en-US" sz="3600" dirty="0" smtClean="0"/>
              <a:t>“</a:t>
            </a:r>
            <a:r>
              <a:rPr lang="en-US" sz="3600" i="1" dirty="0"/>
              <a:t>and they have no firm root in themselves, but are only temporary; then, when affliction or persecution arises because of the word, immediately </a:t>
            </a:r>
            <a:r>
              <a:rPr lang="en-US" sz="3600" b="1" i="1" dirty="0"/>
              <a:t>they fall </a:t>
            </a:r>
            <a:r>
              <a:rPr lang="en-US" sz="3600" b="1" i="1" dirty="0" smtClean="0"/>
              <a:t>away</a:t>
            </a:r>
            <a:r>
              <a:rPr lang="en-US" sz="3600" dirty="0" smtClean="0"/>
              <a:t>” </a:t>
            </a:r>
            <a:r>
              <a:rPr lang="en-US" sz="3600" dirty="0"/>
              <a:t>(Mark </a:t>
            </a:r>
            <a:r>
              <a:rPr lang="en-US" sz="3600" dirty="0" smtClean="0"/>
              <a:t>4:17).</a:t>
            </a:r>
            <a:endParaRPr lang="en-US" sz="3600" b="1" dirty="0" smtClean="0"/>
          </a:p>
        </p:txBody>
      </p:sp>
    </p:spTree>
    <p:extLst>
      <p:ext uri="{BB962C8B-B14F-4D97-AF65-F5344CB8AC3E}">
        <p14:creationId xmlns:p14="http://schemas.microsoft.com/office/powerpoint/2010/main" val="2098618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dirty="0" smtClean="0">
                <a:solidFill>
                  <a:schemeClr val="tx1">
                    <a:lumMod val="95000"/>
                  </a:schemeClr>
                </a:solidFill>
              </a:rPr>
              <a:t>Jesus Has an Interim Plan for Us.</a:t>
            </a:r>
            <a:endParaRPr lang="en-US" sz="4000" dirty="0">
              <a:solidFill>
                <a:schemeClr val="tx1">
                  <a:lumMod val="95000"/>
                </a:schemeClr>
              </a:solidFill>
            </a:endParaRPr>
          </a:p>
        </p:txBody>
      </p:sp>
      <p:sp>
        <p:nvSpPr>
          <p:cNvPr id="3" name="Content Placeholder 2"/>
          <p:cNvSpPr>
            <a:spLocks noGrp="1"/>
          </p:cNvSpPr>
          <p:nvPr>
            <p:ph idx="1"/>
          </p:nvPr>
        </p:nvSpPr>
        <p:spPr>
          <a:xfrm>
            <a:off x="542485" y="1142231"/>
            <a:ext cx="10233800" cy="5451073"/>
          </a:xfrm>
        </p:spPr>
        <p:txBody>
          <a:bodyPr>
            <a:noAutofit/>
          </a:bodyPr>
          <a:lstStyle/>
          <a:p>
            <a:pPr>
              <a:spcAft>
                <a:spcPts val="1200"/>
              </a:spcAft>
            </a:pPr>
            <a:r>
              <a:rPr lang="en-US" sz="3600" b="1" dirty="0" smtClean="0"/>
              <a:t>Jesus said what He did in the upper room discourse so that all who dwell in the interim (you and me!) don’t get tripped up!</a:t>
            </a:r>
          </a:p>
          <a:p>
            <a:pPr>
              <a:spcAft>
                <a:spcPts val="1200"/>
              </a:spcAft>
            </a:pPr>
            <a:r>
              <a:rPr lang="en-US" sz="3600" dirty="0" smtClean="0"/>
              <a:t>His Words are not just good for an interim between pastors but the interim between advents.</a:t>
            </a:r>
          </a:p>
          <a:p>
            <a:pPr>
              <a:spcAft>
                <a:spcPts val="1200"/>
              </a:spcAft>
            </a:pPr>
            <a:r>
              <a:rPr lang="en-US" sz="3600" dirty="0" smtClean="0"/>
              <a:t>We can use this incredible instruction from Jesus’ last 24 hours to develop a faith that flourishes in a world that is going off the rails.</a:t>
            </a:r>
          </a:p>
          <a:p>
            <a:pPr>
              <a:spcAft>
                <a:spcPts val="1200"/>
              </a:spcAft>
            </a:pPr>
            <a:r>
              <a:rPr lang="en-US" sz="3600" dirty="0" smtClean="0"/>
              <a:t>I liken this to a series of core exercises.</a:t>
            </a:r>
          </a:p>
        </p:txBody>
      </p:sp>
    </p:spTree>
    <p:extLst>
      <p:ext uri="{BB962C8B-B14F-4D97-AF65-F5344CB8AC3E}">
        <p14:creationId xmlns:p14="http://schemas.microsoft.com/office/powerpoint/2010/main" val="1430868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lumMod val="95000"/>
                  </a:schemeClr>
                </a:solidFill>
              </a:rPr>
              <a:t>Strengthening Your Core</a:t>
            </a:r>
            <a:endParaRPr lang="en-US" sz="4000" b="1" dirty="0">
              <a:solidFill>
                <a:schemeClr val="tx1">
                  <a:lumMod val="95000"/>
                </a:schemeClr>
              </a:solidFill>
            </a:endParaRPr>
          </a:p>
        </p:txBody>
      </p:sp>
      <p:sp>
        <p:nvSpPr>
          <p:cNvPr id="3" name="Content Placeholder 2"/>
          <p:cNvSpPr>
            <a:spLocks noGrp="1"/>
          </p:cNvSpPr>
          <p:nvPr>
            <p:ph idx="1"/>
          </p:nvPr>
        </p:nvSpPr>
        <p:spPr>
          <a:xfrm>
            <a:off x="542485" y="1142231"/>
            <a:ext cx="10233800" cy="5451073"/>
          </a:xfrm>
        </p:spPr>
        <p:txBody>
          <a:bodyPr>
            <a:noAutofit/>
          </a:bodyPr>
          <a:lstStyle/>
          <a:p>
            <a:pPr>
              <a:spcAft>
                <a:spcPts val="1200"/>
              </a:spcAft>
            </a:pPr>
            <a:r>
              <a:rPr lang="en-US" sz="3600" dirty="0" smtClean="0"/>
              <a:t>I have found seven core principles that are woven throughout the upper room discourse.</a:t>
            </a:r>
          </a:p>
          <a:p>
            <a:pPr>
              <a:spcAft>
                <a:spcPts val="1200"/>
              </a:spcAft>
            </a:pPr>
            <a:r>
              <a:rPr lang="en-US" sz="3600" dirty="0" smtClean="0"/>
              <a:t>They are not discussed just once, but each revisited numerous times in the course of the evening. </a:t>
            </a:r>
          </a:p>
          <a:p>
            <a:pPr>
              <a:spcAft>
                <a:spcPts val="1200"/>
              </a:spcAft>
            </a:pPr>
            <a:r>
              <a:rPr lang="en-US" sz="3600" dirty="0" smtClean="0"/>
              <a:t>They are: One Heart, One Way, One Truth, One Life, One Mission, One Peace, and One Hope.</a:t>
            </a:r>
          </a:p>
          <a:p>
            <a:pPr>
              <a:spcAft>
                <a:spcPts val="1200"/>
              </a:spcAft>
            </a:pPr>
            <a:r>
              <a:rPr lang="en-US" sz="3600" dirty="0" smtClean="0"/>
              <a:t>The one we consider today, One Heart, comes up in John 13-17 twelve different times as recorded in 23 verses.</a:t>
            </a:r>
          </a:p>
        </p:txBody>
      </p:sp>
    </p:spTree>
    <p:extLst>
      <p:ext uri="{BB962C8B-B14F-4D97-AF65-F5344CB8AC3E}">
        <p14:creationId xmlns:p14="http://schemas.microsoft.com/office/powerpoint/2010/main" val="3168984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b="1" dirty="0" smtClean="0">
                <a:solidFill>
                  <a:schemeClr val="tx1"/>
                </a:solidFill>
              </a:rPr>
              <a:t>One Heart: John 14:21-25</a:t>
            </a:r>
            <a:endParaRPr lang="en-US" sz="4000" b="1" dirty="0">
              <a:solidFill>
                <a:schemeClr val="tx1"/>
              </a:solidFill>
            </a:endParaRPr>
          </a:p>
        </p:txBody>
      </p:sp>
      <p:sp>
        <p:nvSpPr>
          <p:cNvPr id="3" name="Content Placeholder 2"/>
          <p:cNvSpPr>
            <a:spLocks noGrp="1"/>
          </p:cNvSpPr>
          <p:nvPr>
            <p:ph idx="1"/>
          </p:nvPr>
        </p:nvSpPr>
        <p:spPr>
          <a:xfrm>
            <a:off x="542485" y="955965"/>
            <a:ext cx="10233800" cy="5451073"/>
          </a:xfrm>
        </p:spPr>
        <p:txBody>
          <a:bodyPr>
            <a:noAutofit/>
          </a:bodyPr>
          <a:lstStyle/>
          <a:p>
            <a:pPr marL="0" indent="0">
              <a:spcAft>
                <a:spcPts val="1200"/>
              </a:spcAft>
              <a:buNone/>
            </a:pPr>
            <a:r>
              <a:rPr lang="en-US" sz="3600" i="1" dirty="0"/>
              <a:t>“He who has My commandments and keeps them is the one who loves Me; and he who </a:t>
            </a:r>
            <a:r>
              <a:rPr lang="en-US" sz="3600" i="1" dirty="0" smtClean="0"/>
              <a:t>loves Me </a:t>
            </a:r>
            <a:r>
              <a:rPr lang="en-US" sz="3600" i="1" dirty="0"/>
              <a:t>will be loved by My Father, and I will love him and will disclose Myself to him.” Judas (not Iscariot) said to Him, “Lord, what then has happened that You are going to disclose Yourself to us and not to the world</a:t>
            </a:r>
            <a:r>
              <a:rPr lang="en-US" sz="3600" i="1" dirty="0" smtClean="0"/>
              <a:t>?”</a:t>
            </a:r>
            <a:endParaRPr lang="en-US" sz="3600" dirty="0" smtClean="0"/>
          </a:p>
        </p:txBody>
      </p:sp>
    </p:spTree>
    <p:extLst>
      <p:ext uri="{BB962C8B-B14F-4D97-AF65-F5344CB8AC3E}">
        <p14:creationId xmlns:p14="http://schemas.microsoft.com/office/powerpoint/2010/main" val="169638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1" y="1"/>
            <a:ext cx="9906073" cy="955964"/>
          </a:xfrm>
        </p:spPr>
        <p:txBody>
          <a:bodyPr>
            <a:normAutofit/>
          </a:bodyPr>
          <a:lstStyle/>
          <a:p>
            <a:r>
              <a:rPr lang="en-US" sz="4000" dirty="0" smtClean="0">
                <a:solidFill>
                  <a:schemeClr val="tx1">
                    <a:lumMod val="95000"/>
                  </a:schemeClr>
                </a:solidFill>
              </a:rPr>
              <a:t>One Heart: John 14:21-25</a:t>
            </a:r>
            <a:endParaRPr lang="en-US" sz="4000" dirty="0">
              <a:solidFill>
                <a:schemeClr val="tx1">
                  <a:lumMod val="95000"/>
                </a:schemeClr>
              </a:solidFill>
            </a:endParaRPr>
          </a:p>
        </p:txBody>
      </p:sp>
      <p:sp>
        <p:nvSpPr>
          <p:cNvPr id="3" name="Content Placeholder 2"/>
          <p:cNvSpPr>
            <a:spLocks noGrp="1"/>
          </p:cNvSpPr>
          <p:nvPr>
            <p:ph idx="1"/>
          </p:nvPr>
        </p:nvSpPr>
        <p:spPr>
          <a:xfrm>
            <a:off x="542485" y="955965"/>
            <a:ext cx="10233800" cy="5451073"/>
          </a:xfrm>
        </p:spPr>
        <p:txBody>
          <a:bodyPr>
            <a:noAutofit/>
          </a:bodyPr>
          <a:lstStyle/>
          <a:p>
            <a:pPr marL="0" indent="0">
              <a:spcAft>
                <a:spcPts val="1200"/>
              </a:spcAft>
              <a:buNone/>
            </a:pPr>
            <a:r>
              <a:rPr lang="en-US" sz="3600" i="1" dirty="0" smtClean="0"/>
              <a:t>Jesus </a:t>
            </a:r>
            <a:r>
              <a:rPr lang="en-US" sz="3600" i="1" dirty="0"/>
              <a:t>answered and said to him, “If anyone loves Me, he will keep My word; and My Father will love him, and We will come to him and make Our abode with him. He who does not love Me does not keep My words; and the word which you hear is not Mine, but the Father’s who sent Me. These things I have spoken to you while abiding with you</a:t>
            </a:r>
            <a:r>
              <a:rPr lang="en-US" sz="3600" dirty="0"/>
              <a:t>” (John 14:21–25).</a:t>
            </a:r>
            <a:endParaRPr lang="en-US" sz="3600" dirty="0" smtClean="0"/>
          </a:p>
        </p:txBody>
      </p:sp>
    </p:spTree>
    <p:extLst>
      <p:ext uri="{BB962C8B-B14F-4D97-AF65-F5344CB8AC3E}">
        <p14:creationId xmlns:p14="http://schemas.microsoft.com/office/powerpoint/2010/main" val="1363846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C0CEB4-BFAC-4014-9B69-2CFFE0B783D9}">
  <ds:schemaRefs>
    <ds:schemaRef ds:uri="http://schemas.microsoft.com/office/infopath/2007/PartnerControls"/>
    <ds:schemaRef ds:uri="http://purl.org/dc/elements/1.1/"/>
    <ds:schemaRef ds:uri="http://purl.org/dc/terms/"/>
    <ds:schemaRef ds:uri="http://www.w3.org/XML/1998/namespace"/>
    <ds:schemaRef ds:uri="http://purl.org/dc/dcmitype/"/>
    <ds:schemaRef ds:uri="16c05727-aa75-4e4a-9b5f-8a80a1165891"/>
    <ds:schemaRef ds:uri="http://schemas.microsoft.com/office/2006/documentManagement/types"/>
    <ds:schemaRef ds:uri="http://schemas.openxmlformats.org/package/2006/metadata/core-properties"/>
    <ds:schemaRef ds:uri="71af3243-3dd4-4a8d-8c0d-dd76da1f02a5"/>
    <ds:schemaRef ds:uri="http://schemas.microsoft.com/office/2006/metadata/properties"/>
  </ds:schemaRefs>
</ds:datastoreItem>
</file>

<file path=customXml/itemProps2.xml><?xml version="1.0" encoding="utf-8"?>
<ds:datastoreItem xmlns:ds="http://schemas.openxmlformats.org/officeDocument/2006/customXml" ds:itemID="{5F666C14-7219-46F1-8169-9E45DA110AD7}">
  <ds:schemaRefs>
    <ds:schemaRef ds:uri="http://schemas.microsoft.com/sharepoint/v3/contenttype/forms"/>
  </ds:schemaRefs>
</ds:datastoreItem>
</file>

<file path=customXml/itemProps3.xml><?xml version="1.0" encoding="utf-8"?>
<ds:datastoreItem xmlns:ds="http://schemas.openxmlformats.org/officeDocument/2006/customXml" ds:itemID="{F44B8C88-7AFD-4F93-AF50-E36A0AADA3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TM04033923[[fn=Depth]]</Template>
  <TotalTime>0</TotalTime>
  <Words>1790</Words>
  <Application>Microsoft Office PowerPoint</Application>
  <PresentationFormat>Widescreen</PresentationFormat>
  <Paragraphs>77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Corbel</vt:lpstr>
      <vt:lpstr>Depth</vt:lpstr>
      <vt:lpstr>Intro- Upper Room Discourse</vt:lpstr>
      <vt:lpstr>Jesus Knows What is Coming</vt:lpstr>
      <vt:lpstr>Jesus Knows What is Coming</vt:lpstr>
      <vt:lpstr>Jesus Has an Interim Plan for Us.</vt:lpstr>
      <vt:lpstr>Jesus Has an Interim Plan for Us.</vt:lpstr>
      <vt:lpstr>Jesus Has an Interim Plan for Us.</vt:lpstr>
      <vt:lpstr>Strengthening Your Core</vt:lpstr>
      <vt:lpstr>One Heart: John 14:21-25</vt:lpstr>
      <vt:lpstr>One Heart: John 14:21-25</vt:lpstr>
      <vt:lpstr>Exposition: John 14:21-25</vt:lpstr>
      <vt:lpstr>Exposition: John 14:21-25</vt:lpstr>
      <vt:lpstr>Exposition: John 14:21-25</vt:lpstr>
      <vt:lpstr>Exposition: John 14:21-25</vt:lpstr>
      <vt:lpstr>PowerPoint Presentation</vt:lpstr>
      <vt:lpstr>Can your love fade? </vt:lpstr>
      <vt:lpstr>Exercise 1: Measure His Love.</vt:lpstr>
      <vt:lpstr>Exercise 2: Measure Your Sin.</vt:lpstr>
      <vt:lpstr>Exercise 3: Obey as a Benefit (Not a Burden).</vt:lpstr>
      <vt:lpstr>Exercise 3: Obey as a Benefit (Not a Burden).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2021-08-17T17:07:11Z</dcterms:created>
  <dcterms:modified xsi:type="dcterms:W3CDTF">2021-09-09T18:16:08Z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