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26"/>
  </p:notesMasterIdLst>
  <p:handoutMasterIdLst>
    <p:handoutMasterId r:id="rId27"/>
  </p:handoutMasterIdLst>
  <p:sldIdLst>
    <p:sldId id="343" r:id="rId5"/>
    <p:sldId id="345" r:id="rId6"/>
    <p:sldId id="346" r:id="rId7"/>
    <p:sldId id="358" r:id="rId8"/>
    <p:sldId id="322" r:id="rId9"/>
    <p:sldId id="347" r:id="rId10"/>
    <p:sldId id="324" r:id="rId11"/>
    <p:sldId id="349" r:id="rId12"/>
    <p:sldId id="359" r:id="rId13"/>
    <p:sldId id="350" r:id="rId14"/>
    <p:sldId id="352" r:id="rId15"/>
    <p:sldId id="351" r:id="rId16"/>
    <p:sldId id="353" r:id="rId17"/>
    <p:sldId id="354" r:id="rId18"/>
    <p:sldId id="348" r:id="rId19"/>
    <p:sldId id="355" r:id="rId20"/>
    <p:sldId id="356" r:id="rId21"/>
    <p:sldId id="357" r:id="rId22"/>
    <p:sldId id="360" r:id="rId23"/>
    <p:sldId id="361" r:id="rId24"/>
    <p:sldId id="362" r:id="rId2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9/9/2021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9/9/2021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387" y="796718"/>
            <a:ext cx="10490664" cy="5478423"/>
          </a:xfrm>
          <a:prstGeom prst="rect">
            <a:avLst/>
          </a:prstGeom>
          <a:noFill/>
        </p:spPr>
        <p:txBody>
          <a:bodyPr wrap="square" rtlCol="0">
            <a:spAutoFit/>
          </a:bodyPr>
          <a:lstStyle/>
          <a:p>
            <a:pPr>
              <a:spcAft>
                <a:spcPts val="1200"/>
              </a:spcAft>
            </a:pPr>
            <a:r>
              <a:rPr lang="en-US" sz="4000" dirty="0" smtClean="0"/>
              <a:t>Review</a:t>
            </a:r>
          </a:p>
          <a:p>
            <a:pPr marL="742950" indent="-742950">
              <a:spcAft>
                <a:spcPts val="1200"/>
              </a:spcAft>
              <a:buFont typeface="+mj-lt"/>
              <a:buAutoNum type="arabicPeriod"/>
            </a:pPr>
            <a:r>
              <a:rPr lang="en-US" sz="4000" dirty="0" smtClean="0"/>
              <a:t>On the night in which Jesus was betrayed, the disciples don’t have a clue about what is coming.</a:t>
            </a:r>
          </a:p>
          <a:p>
            <a:pPr marL="742950" indent="-742950">
              <a:spcAft>
                <a:spcPts val="1200"/>
              </a:spcAft>
              <a:buFont typeface="+mj-lt"/>
              <a:buAutoNum type="arabicPeriod"/>
            </a:pPr>
            <a:r>
              <a:rPr lang="en-US" sz="4000" dirty="0" smtClean="0"/>
              <a:t>The crucifixion of Jesus will initiate a sequence of events that will culminate in His return to heaven.</a:t>
            </a:r>
          </a:p>
          <a:p>
            <a:pPr marL="742950" indent="-742950">
              <a:spcAft>
                <a:spcPts val="1200"/>
              </a:spcAft>
              <a:buFont typeface="+mj-lt"/>
              <a:buAutoNum type="arabicPeriod"/>
            </a:pPr>
            <a:r>
              <a:rPr lang="en-US" sz="4000" dirty="0" smtClean="0"/>
              <a:t>The “interim” between advents starts now.</a:t>
            </a:r>
            <a:endParaRPr lang="en-US" sz="4000" dirty="0"/>
          </a:p>
        </p:txBody>
      </p:sp>
    </p:spTree>
    <p:extLst>
      <p:ext uri="{BB962C8B-B14F-4D97-AF65-F5344CB8AC3E}">
        <p14:creationId xmlns:p14="http://schemas.microsoft.com/office/powerpoint/2010/main" val="51458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a:solidFill>
                  <a:schemeClr val="tx1"/>
                </a:solidFill>
              </a:rPr>
              <a:t>Exposition: John </a:t>
            </a:r>
            <a:r>
              <a:rPr lang="en-US" sz="4000" b="1" dirty="0" smtClean="0">
                <a:solidFill>
                  <a:schemeClr val="tx1"/>
                </a:solidFill>
              </a:rPr>
              <a:t>14:1-6</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10"/>
            </a:pPr>
            <a:r>
              <a:rPr lang="en-US" sz="4000" b="1" dirty="0" smtClean="0"/>
              <a:t>He knows the way! One of the elders tells John about a future fact: </a:t>
            </a:r>
            <a:r>
              <a:rPr lang="en-US" sz="4000" i="1" dirty="0" smtClean="0"/>
              <a:t>“They </a:t>
            </a:r>
            <a:r>
              <a:rPr lang="en-US" sz="4000" i="1" dirty="0"/>
              <a:t>will hunger no longer, nor thirst anymore; nor will the sun beat down on them, nor any heat; for the Lamb in the center of the throne </a:t>
            </a:r>
            <a:r>
              <a:rPr lang="en-US" sz="4000" b="1" i="1" dirty="0"/>
              <a:t>will be their shepherd, and will </a:t>
            </a:r>
            <a:r>
              <a:rPr lang="en-US" sz="4000" b="1" i="1" dirty="0" smtClean="0"/>
              <a:t>guide</a:t>
            </a:r>
            <a:r>
              <a:rPr lang="en-US" sz="4000" i="1" dirty="0" smtClean="0"/>
              <a:t> </a:t>
            </a:r>
            <a:r>
              <a:rPr lang="en-US" sz="4000" dirty="0" smtClean="0"/>
              <a:t>(</a:t>
            </a:r>
            <a:r>
              <a:rPr lang="el-GR" sz="4000" dirty="0" smtClean="0"/>
              <a:t>ὁδηγέω</a:t>
            </a:r>
            <a:r>
              <a:rPr lang="en-US" sz="4000" dirty="0" smtClean="0"/>
              <a:t> = compound of lead + </a:t>
            </a:r>
            <a:r>
              <a:rPr lang="en-US" sz="4000" b="1" dirty="0" smtClean="0"/>
              <a:t>way</a:t>
            </a:r>
            <a:r>
              <a:rPr lang="en-US" sz="4000" dirty="0" smtClean="0"/>
              <a:t>)</a:t>
            </a:r>
            <a:r>
              <a:rPr lang="en-US" sz="4000" i="1" dirty="0" smtClean="0"/>
              <a:t> </a:t>
            </a:r>
            <a:r>
              <a:rPr lang="en-US" sz="4000" b="1" i="1" dirty="0"/>
              <a:t>them</a:t>
            </a:r>
            <a:r>
              <a:rPr lang="en-US" sz="4000" i="1" dirty="0"/>
              <a:t> to springs of the water of life; and God will wipe every tear from their eyes” (Revelation 7:16–17).</a:t>
            </a:r>
            <a:endParaRPr lang="en-US" sz="4000" i="1" dirty="0" smtClean="0"/>
          </a:p>
        </p:txBody>
      </p:sp>
    </p:spTree>
    <p:extLst>
      <p:ext uri="{BB962C8B-B14F-4D97-AF65-F5344CB8AC3E}">
        <p14:creationId xmlns:p14="http://schemas.microsoft.com/office/powerpoint/2010/main" val="3688445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He is Our Perfect Guide</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So if you can trust Him with the ultimate trip guidance, how much more the day to day?</a:t>
            </a:r>
          </a:p>
          <a:p>
            <a:pPr marL="742950" indent="-742950">
              <a:spcAft>
                <a:spcPts val="1200"/>
              </a:spcAft>
              <a:buFont typeface="+mj-lt"/>
              <a:buAutoNum type="arabicPeriod"/>
            </a:pPr>
            <a:r>
              <a:rPr lang="en-US" sz="4000" dirty="0" smtClean="0"/>
              <a:t>Love + omniscience + sovereignty + omnipotence + omnipresence + grace + patient + veracity = absolutely trustworthy</a:t>
            </a:r>
          </a:p>
          <a:p>
            <a:pPr marL="742950" indent="-742950">
              <a:spcAft>
                <a:spcPts val="1200"/>
              </a:spcAft>
              <a:buFont typeface="+mj-lt"/>
              <a:buAutoNum type="arabicPeriod"/>
            </a:pPr>
            <a:r>
              <a:rPr lang="en-US" sz="4000" dirty="0" smtClean="0"/>
              <a:t>If God commends something = good / If God condemns something = bad.</a:t>
            </a:r>
          </a:p>
        </p:txBody>
      </p:sp>
    </p:spTree>
    <p:extLst>
      <p:ext uri="{BB962C8B-B14F-4D97-AF65-F5344CB8AC3E}">
        <p14:creationId xmlns:p14="http://schemas.microsoft.com/office/powerpoint/2010/main" val="386724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He is Our Perfect Guide</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4"/>
            </a:pPr>
            <a:r>
              <a:rPr lang="en-US" sz="4000" b="1" dirty="0" smtClean="0"/>
              <a:t>We have a guidance problem: </a:t>
            </a:r>
            <a:r>
              <a:rPr lang="en-US" sz="4000" i="1" dirty="0" smtClean="0"/>
              <a:t>There </a:t>
            </a:r>
            <a:r>
              <a:rPr lang="en-US" sz="4000" i="1" dirty="0"/>
              <a:t>is a way which seems right to a man, </a:t>
            </a:r>
            <a:r>
              <a:rPr lang="en-US" sz="4000" i="1" dirty="0" smtClean="0"/>
              <a:t>But </a:t>
            </a:r>
            <a:r>
              <a:rPr lang="en-US" sz="4000" i="1" dirty="0"/>
              <a:t>its end is the way of </a:t>
            </a:r>
            <a:r>
              <a:rPr lang="en-US" sz="4000" i="1" dirty="0" smtClean="0"/>
              <a:t>death</a:t>
            </a:r>
            <a:r>
              <a:rPr lang="en-US" sz="4000" dirty="0" smtClean="0"/>
              <a:t> </a:t>
            </a:r>
            <a:r>
              <a:rPr lang="en-US" sz="4000" dirty="0"/>
              <a:t>(Proverbs 14:12; 16:25</a:t>
            </a:r>
            <a:r>
              <a:rPr lang="en-US" sz="4000" dirty="0" smtClean="0"/>
              <a:t>).</a:t>
            </a:r>
          </a:p>
          <a:p>
            <a:pPr marL="742950" indent="-742950">
              <a:spcAft>
                <a:spcPts val="1200"/>
              </a:spcAft>
              <a:buFont typeface="+mj-lt"/>
              <a:buAutoNum type="arabicPeriod" startAt="4"/>
            </a:pPr>
            <a:r>
              <a:rPr lang="en-US" sz="4000" b="1" dirty="0" smtClean="0"/>
              <a:t>Here’s our perfect guidance solution</a:t>
            </a:r>
            <a:r>
              <a:rPr lang="en-US" sz="4000" dirty="0" smtClean="0"/>
              <a:t>: </a:t>
            </a:r>
            <a:r>
              <a:rPr lang="en-US" sz="4000" i="1" dirty="0" smtClean="0"/>
              <a:t>For </a:t>
            </a:r>
            <a:r>
              <a:rPr lang="en-US" sz="4000" i="1" dirty="0"/>
              <a:t>the </a:t>
            </a:r>
            <a:r>
              <a:rPr lang="en-US" sz="4000" i="1" cap="small" dirty="0"/>
              <a:t>Lord</a:t>
            </a:r>
            <a:r>
              <a:rPr lang="en-US" sz="4000" i="1" dirty="0"/>
              <a:t> gives wisdom; </a:t>
            </a:r>
            <a:r>
              <a:rPr lang="en-US" sz="4000" i="1" dirty="0" smtClean="0"/>
              <a:t>From </a:t>
            </a:r>
            <a:r>
              <a:rPr lang="en-US" sz="4000" i="1" dirty="0"/>
              <a:t>His mouth come knowledge and understanding. </a:t>
            </a:r>
            <a:r>
              <a:rPr lang="en-US" sz="4000" i="1" dirty="0" smtClean="0"/>
              <a:t>He </a:t>
            </a:r>
            <a:r>
              <a:rPr lang="en-US" sz="4000" i="1" dirty="0"/>
              <a:t>stores up sound wisdom for the upright; </a:t>
            </a:r>
            <a:r>
              <a:rPr lang="en-US" sz="4000" i="1" dirty="0" smtClean="0"/>
              <a:t>He </a:t>
            </a:r>
            <a:r>
              <a:rPr lang="en-US" sz="4000" i="1" dirty="0"/>
              <a:t>is a shield to those who walk in </a:t>
            </a:r>
            <a:r>
              <a:rPr lang="en-US" sz="4000" i="1" dirty="0" smtClean="0"/>
              <a:t>integrity</a:t>
            </a:r>
            <a:r>
              <a:rPr lang="en-US" sz="4000" dirty="0" smtClean="0"/>
              <a:t> </a:t>
            </a:r>
            <a:r>
              <a:rPr lang="en-US" sz="4000" dirty="0"/>
              <a:t>(Proverbs 2:6–7).</a:t>
            </a:r>
            <a:r>
              <a:rPr lang="en-US" sz="4000" dirty="0" smtClean="0"/>
              <a:t> </a:t>
            </a:r>
            <a:endParaRPr lang="en-US" sz="4000" i="1" dirty="0" smtClean="0"/>
          </a:p>
        </p:txBody>
      </p:sp>
    </p:spTree>
    <p:extLst>
      <p:ext uri="{BB962C8B-B14F-4D97-AF65-F5344CB8AC3E}">
        <p14:creationId xmlns:p14="http://schemas.microsoft.com/office/powerpoint/2010/main" val="1876267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He is Our Perfect Guide</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6"/>
            </a:pPr>
            <a:r>
              <a:rPr lang="en-US" sz="4000" dirty="0" smtClean="0"/>
              <a:t>Think of Him as the perfect way </a:t>
            </a:r>
            <a:r>
              <a:rPr lang="en-US" sz="4000" b="1" dirty="0" smtClean="0">
                <a:solidFill>
                  <a:srgbClr val="FFFF00"/>
                </a:solidFill>
              </a:rPr>
              <a:t>marker</a:t>
            </a:r>
            <a:r>
              <a:rPr lang="en-US" sz="4000" dirty="0" smtClean="0"/>
              <a:t> – but it only works if you trust Him. </a:t>
            </a:r>
          </a:p>
          <a:p>
            <a:pPr marL="742950" indent="-742950">
              <a:spcAft>
                <a:spcPts val="1200"/>
              </a:spcAft>
              <a:buFont typeface="+mj-lt"/>
              <a:buAutoNum type="arabicPeriod" startAt="6"/>
            </a:pPr>
            <a:r>
              <a:rPr lang="en-US" sz="4000" i="1" dirty="0" smtClean="0"/>
              <a:t>“</a:t>
            </a:r>
            <a:r>
              <a:rPr lang="en-US" sz="4000" i="1" dirty="0"/>
              <a:t>Go to the sea and throw in a hook, and take the first fish that comes up; and when you open its mouth, you will find a shekel. Take that and give it to them for you and Me”</a:t>
            </a:r>
            <a:r>
              <a:rPr lang="en-US" sz="4000" dirty="0"/>
              <a:t> (Matthew 17:27).</a:t>
            </a:r>
            <a:endParaRPr lang="en-US" sz="4000" dirty="0" smtClean="0"/>
          </a:p>
        </p:txBody>
      </p:sp>
    </p:spTree>
    <p:extLst>
      <p:ext uri="{BB962C8B-B14F-4D97-AF65-F5344CB8AC3E}">
        <p14:creationId xmlns:p14="http://schemas.microsoft.com/office/powerpoint/2010/main" val="1754093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Affirm What You Know.</a:t>
            </a:r>
            <a:endParaRPr lang="en-US" sz="4000" b="1" dirty="0">
              <a:solidFill>
                <a:schemeClr val="tx1"/>
              </a:solidFill>
            </a:endParaRPr>
          </a:p>
        </p:txBody>
      </p:sp>
      <p:sp>
        <p:nvSpPr>
          <p:cNvPr id="3" name="Content Placeholder 2"/>
          <p:cNvSpPr>
            <a:spLocks noGrp="1"/>
          </p:cNvSpPr>
          <p:nvPr>
            <p:ph idx="1"/>
          </p:nvPr>
        </p:nvSpPr>
        <p:spPr>
          <a:xfrm>
            <a:off x="542485" y="955965"/>
            <a:ext cx="11012206" cy="5451073"/>
          </a:xfrm>
        </p:spPr>
        <p:txBody>
          <a:bodyPr>
            <a:noAutofit/>
          </a:bodyPr>
          <a:lstStyle/>
          <a:p>
            <a:pPr>
              <a:spcAft>
                <a:spcPts val="1200"/>
              </a:spcAft>
            </a:pPr>
            <a:r>
              <a:rPr lang="en-US" sz="4000" dirty="0" smtClean="0"/>
              <a:t>When you encounter a guidance challenge, don’t fixate on what you don’t know.</a:t>
            </a:r>
          </a:p>
          <a:p>
            <a:pPr>
              <a:spcAft>
                <a:spcPts val="1200"/>
              </a:spcAft>
            </a:pPr>
            <a:r>
              <a:rPr lang="en-US" sz="4000" dirty="0" smtClean="0"/>
              <a:t>Fixate on what you do </a:t>
            </a:r>
            <a:r>
              <a:rPr lang="en-US" sz="4000" dirty="0" smtClean="0"/>
              <a:t>know</a:t>
            </a:r>
            <a:r>
              <a:rPr lang="en-US" sz="4000" dirty="0" smtClean="0"/>
              <a:t>: (#1) God loves you and (#2) God loves you with a perfect love. Wise, powerful, sovereign, gracious, present, reliable</a:t>
            </a:r>
            <a:r>
              <a:rPr lang="en-US" sz="4000" dirty="0" smtClean="0"/>
              <a:t>.</a:t>
            </a:r>
            <a:endParaRPr lang="en-US" sz="4000" dirty="0" smtClean="0"/>
          </a:p>
        </p:txBody>
      </p:sp>
    </p:spTree>
    <p:extLst>
      <p:ext uri="{BB962C8B-B14F-4D97-AF65-F5344CB8AC3E}">
        <p14:creationId xmlns:p14="http://schemas.microsoft.com/office/powerpoint/2010/main" val="323586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Clarify: </a:t>
            </a:r>
            <a:r>
              <a:rPr lang="en-US" sz="4000" b="1" dirty="0">
                <a:solidFill>
                  <a:schemeClr val="tx1"/>
                </a:solidFill>
              </a:rPr>
              <a:t>John </a:t>
            </a:r>
            <a:r>
              <a:rPr lang="en-US" sz="4000" b="1" dirty="0" smtClean="0">
                <a:solidFill>
                  <a:schemeClr val="tx1"/>
                </a:solidFill>
              </a:rPr>
              <a:t>14:1 </a:t>
            </a:r>
            <a:r>
              <a:rPr lang="en-US" sz="4000" b="1" dirty="0" err="1" smtClean="0">
                <a:solidFill>
                  <a:schemeClr val="tx1"/>
                </a:solidFill>
              </a:rPr>
              <a:t>cf</a:t>
            </a:r>
            <a:r>
              <a:rPr lang="en-US" sz="4000" b="1" dirty="0" smtClean="0">
                <a:solidFill>
                  <a:schemeClr val="tx1"/>
                </a:solidFill>
              </a:rPr>
              <a:t> John 12:27</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What’s going on here? Just a few verses earlier, Jesus is “troubled” (</a:t>
            </a:r>
            <a:r>
              <a:rPr lang="el-GR" sz="4000" dirty="0" smtClean="0"/>
              <a:t>ταράσσω</a:t>
            </a:r>
            <a:r>
              <a:rPr lang="en-US" sz="4000" dirty="0" smtClean="0"/>
              <a:t>) in spirit knowing that Judas will betray Him (John 13:21).</a:t>
            </a:r>
          </a:p>
          <a:p>
            <a:pPr marL="742950" indent="-742950">
              <a:spcAft>
                <a:spcPts val="1200"/>
              </a:spcAft>
              <a:buFont typeface="+mj-lt"/>
              <a:buAutoNum type="arabicPeriod"/>
            </a:pPr>
            <a:r>
              <a:rPr lang="en-US" sz="4000" dirty="0" smtClean="0"/>
              <a:t>Just prior to the Upper Room Jesus said: </a:t>
            </a:r>
            <a:r>
              <a:rPr lang="en-US" sz="4000" i="1" dirty="0"/>
              <a:t>“Now My soul has become </a:t>
            </a:r>
            <a:r>
              <a:rPr lang="en-US" sz="4000" i="1" dirty="0" smtClean="0"/>
              <a:t>troubled </a:t>
            </a:r>
            <a:r>
              <a:rPr lang="en-US" sz="4000" dirty="0"/>
              <a:t>(</a:t>
            </a:r>
            <a:r>
              <a:rPr lang="el-GR" sz="4000" dirty="0"/>
              <a:t>ταράσσω</a:t>
            </a:r>
            <a:r>
              <a:rPr lang="en-US" sz="4000" dirty="0"/>
              <a:t>)</a:t>
            </a:r>
            <a:r>
              <a:rPr lang="en-US" sz="4000" i="1" dirty="0" smtClean="0"/>
              <a:t>; </a:t>
            </a:r>
            <a:r>
              <a:rPr lang="en-US" sz="4000" i="1" dirty="0"/>
              <a:t>and what shall I say, ‘Father, save Me from this hour’? But for this purpose I came to this hour</a:t>
            </a:r>
            <a:r>
              <a:rPr lang="en-US" sz="4000" dirty="0"/>
              <a:t>” (John 12:27).</a:t>
            </a:r>
            <a:endParaRPr lang="en-US" sz="4000" dirty="0" smtClean="0"/>
          </a:p>
        </p:txBody>
      </p:sp>
    </p:spTree>
    <p:extLst>
      <p:ext uri="{BB962C8B-B14F-4D97-AF65-F5344CB8AC3E}">
        <p14:creationId xmlns:p14="http://schemas.microsoft.com/office/powerpoint/2010/main" val="3002843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Clarify</a:t>
            </a:r>
            <a:r>
              <a:rPr lang="en-US" sz="4000" b="1" dirty="0">
                <a:solidFill>
                  <a:schemeClr val="tx1"/>
                </a:solidFill>
              </a:rPr>
              <a:t>: John 14:1 </a:t>
            </a:r>
            <a:r>
              <a:rPr lang="en-US" sz="4000" b="1" dirty="0" err="1">
                <a:solidFill>
                  <a:schemeClr val="tx1"/>
                </a:solidFill>
              </a:rPr>
              <a:t>cf</a:t>
            </a:r>
            <a:r>
              <a:rPr lang="en-US" sz="4000" b="1" dirty="0">
                <a:solidFill>
                  <a:schemeClr val="tx1"/>
                </a:solidFill>
              </a:rPr>
              <a:t> John 12:27</a:t>
            </a: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solidFill>
                  <a:schemeClr val="tx1"/>
                </a:solidFill>
              </a:rPr>
              <a:t>Why is Jesus telling the disciples not to be troubled when </a:t>
            </a:r>
            <a:r>
              <a:rPr lang="en-US" sz="4000" b="1" dirty="0" smtClean="0">
                <a:solidFill>
                  <a:schemeClr val="tx1"/>
                </a:solidFill>
              </a:rPr>
              <a:t>He</a:t>
            </a:r>
            <a:r>
              <a:rPr lang="en-US" sz="4000" dirty="0" smtClean="0">
                <a:solidFill>
                  <a:schemeClr val="tx1"/>
                </a:solidFill>
              </a:rPr>
              <a:t> is troubled?</a:t>
            </a:r>
          </a:p>
          <a:p>
            <a:pPr marL="742950" indent="-742950">
              <a:spcAft>
                <a:spcPts val="1200"/>
              </a:spcAft>
              <a:buFont typeface="+mj-lt"/>
              <a:buAutoNum type="arabicPeriod"/>
            </a:pPr>
            <a:r>
              <a:rPr lang="en-US" sz="4000" dirty="0" smtClean="0">
                <a:solidFill>
                  <a:schemeClr val="tx1"/>
                </a:solidFill>
              </a:rPr>
              <a:t>Jesus came to this planet </a:t>
            </a:r>
            <a:r>
              <a:rPr lang="en-US" sz="4000" b="1" dirty="0" smtClean="0">
                <a:solidFill>
                  <a:schemeClr val="tx1"/>
                </a:solidFill>
              </a:rPr>
              <a:t>to be troubled</a:t>
            </a:r>
            <a:r>
              <a:rPr lang="en-US" sz="4000" dirty="0" smtClean="0">
                <a:solidFill>
                  <a:schemeClr val="tx1"/>
                </a:solidFill>
              </a:rPr>
              <a:t> so that we don’t have to. He took our place!</a:t>
            </a:r>
          </a:p>
          <a:p>
            <a:pPr marL="742950" indent="-742950">
              <a:spcAft>
                <a:spcPts val="1200"/>
              </a:spcAft>
              <a:buFont typeface="+mj-lt"/>
              <a:buAutoNum type="arabicPeriod"/>
            </a:pPr>
            <a:r>
              <a:rPr lang="en-US" sz="4000" dirty="0" smtClean="0">
                <a:solidFill>
                  <a:schemeClr val="tx1"/>
                </a:solidFill>
              </a:rPr>
              <a:t> This underscores a second sense in which Jesus is the Way. He is not just our guide, our way </a:t>
            </a:r>
            <a:r>
              <a:rPr lang="en-US" sz="4000" b="1" dirty="0" smtClean="0">
                <a:solidFill>
                  <a:schemeClr val="tx1"/>
                </a:solidFill>
              </a:rPr>
              <a:t>marker</a:t>
            </a:r>
            <a:r>
              <a:rPr lang="en-US" sz="4000" dirty="0" smtClean="0">
                <a:solidFill>
                  <a:schemeClr val="tx1"/>
                </a:solidFill>
              </a:rPr>
              <a:t>. He is our way </a:t>
            </a:r>
            <a:r>
              <a:rPr lang="en-US" sz="4000" b="1" dirty="0" smtClean="0">
                <a:solidFill>
                  <a:schemeClr val="tx1"/>
                </a:solidFill>
              </a:rPr>
              <a:t>maker</a:t>
            </a:r>
            <a:r>
              <a:rPr lang="en-US" sz="4000" dirty="0" smtClean="0">
                <a:solidFill>
                  <a:schemeClr val="tx1"/>
                </a:solidFill>
              </a:rPr>
              <a:t>!</a:t>
            </a:r>
          </a:p>
        </p:txBody>
      </p:sp>
    </p:spTree>
    <p:extLst>
      <p:ext uri="{BB962C8B-B14F-4D97-AF65-F5344CB8AC3E}">
        <p14:creationId xmlns:p14="http://schemas.microsoft.com/office/powerpoint/2010/main" val="2043601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Clarify</a:t>
            </a:r>
            <a:r>
              <a:rPr lang="en-US" sz="4000" b="1" dirty="0">
                <a:solidFill>
                  <a:schemeClr val="tx1"/>
                </a:solidFill>
              </a:rPr>
              <a:t>: John 14:1 </a:t>
            </a:r>
            <a:r>
              <a:rPr lang="en-US" sz="4000" b="1" dirty="0" err="1">
                <a:solidFill>
                  <a:schemeClr val="tx1"/>
                </a:solidFill>
              </a:rPr>
              <a:t>cf</a:t>
            </a:r>
            <a:r>
              <a:rPr lang="en-US" sz="4000" b="1" dirty="0">
                <a:solidFill>
                  <a:schemeClr val="tx1"/>
                </a:solidFill>
              </a:rPr>
              <a:t> John 12:27</a:t>
            </a:r>
          </a:p>
        </p:txBody>
      </p:sp>
      <p:sp>
        <p:nvSpPr>
          <p:cNvPr id="3" name="Content Placeholder 2"/>
          <p:cNvSpPr>
            <a:spLocks noGrp="1"/>
          </p:cNvSpPr>
          <p:nvPr>
            <p:ph idx="1"/>
          </p:nvPr>
        </p:nvSpPr>
        <p:spPr>
          <a:xfrm>
            <a:off x="542485" y="955965"/>
            <a:ext cx="10233800" cy="5451073"/>
          </a:xfrm>
        </p:spPr>
        <p:txBody>
          <a:bodyPr>
            <a:noAutofit/>
          </a:bodyPr>
          <a:lstStyle/>
          <a:p>
            <a:pPr marL="0" indent="0">
              <a:spcAft>
                <a:spcPts val="1200"/>
              </a:spcAft>
              <a:buNone/>
            </a:pPr>
            <a:r>
              <a:rPr lang="en-US" sz="4000" i="1" dirty="0"/>
              <a:t>Therefore, brethren, since we have confidence to enter the holy place by the blood of Jesus, </a:t>
            </a:r>
            <a:r>
              <a:rPr lang="en-US" sz="4000" i="1" u="sng" dirty="0"/>
              <a:t>by a new and living </a:t>
            </a:r>
            <a:r>
              <a:rPr lang="en-US" sz="4000" b="1" i="1" u="sng" dirty="0">
                <a:solidFill>
                  <a:srgbClr val="FFFF00"/>
                </a:solidFill>
              </a:rPr>
              <a:t>way</a:t>
            </a:r>
            <a:r>
              <a:rPr lang="en-US" sz="4000" u="sng" dirty="0"/>
              <a:t> </a:t>
            </a:r>
            <a:r>
              <a:rPr lang="en-US" sz="4000" u="sng" dirty="0" smtClean="0"/>
              <a:t>(</a:t>
            </a:r>
            <a:r>
              <a:rPr lang="el-GR" sz="4000" u="sng" dirty="0" smtClean="0"/>
              <a:t>ὁδός</a:t>
            </a:r>
            <a:r>
              <a:rPr lang="en-US" sz="4000" u="sng" dirty="0" smtClean="0"/>
              <a:t>) </a:t>
            </a:r>
            <a:r>
              <a:rPr lang="en-US" sz="4000" i="1" u="sng" dirty="0" smtClean="0"/>
              <a:t>which </a:t>
            </a:r>
            <a:r>
              <a:rPr lang="en-US" sz="4000" i="1" u="sng" dirty="0"/>
              <a:t>He inaugurated for us through the veil, that is, His flesh</a:t>
            </a:r>
            <a:r>
              <a:rPr lang="en-US" sz="4000" i="1" dirty="0"/>
              <a:t>, and since we have a great priest over the house of God, let us draw near with a sincere heart in full assurance of faith, having our hearts sprinkled clean from an evil conscience and our bodies washed with pure water</a:t>
            </a:r>
            <a:r>
              <a:rPr lang="en-US" sz="4000" dirty="0"/>
              <a:t> (Hebrews 10:19–22).</a:t>
            </a:r>
            <a:endParaRPr lang="en-US" sz="4000" dirty="0" smtClean="0"/>
          </a:p>
        </p:txBody>
      </p:sp>
    </p:spTree>
    <p:extLst>
      <p:ext uri="{BB962C8B-B14F-4D97-AF65-F5344CB8AC3E}">
        <p14:creationId xmlns:p14="http://schemas.microsoft.com/office/powerpoint/2010/main" val="1671538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Jesus is our way-maker!</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Jesus shows us </a:t>
            </a:r>
            <a:r>
              <a:rPr lang="en-US" sz="4000" b="1" dirty="0" smtClean="0">
                <a:solidFill>
                  <a:srgbClr val="FFFF00"/>
                </a:solidFill>
              </a:rPr>
              <a:t>how</a:t>
            </a:r>
            <a:r>
              <a:rPr lang="en-US" sz="4000" dirty="0" smtClean="0"/>
              <a:t> to live.</a:t>
            </a:r>
          </a:p>
          <a:p>
            <a:pPr marL="742950" indent="-742950">
              <a:spcAft>
                <a:spcPts val="1200"/>
              </a:spcAft>
              <a:buFont typeface="+mj-lt"/>
              <a:buAutoNum type="arabicPeriod"/>
            </a:pPr>
            <a:r>
              <a:rPr lang="en-US" sz="4000" dirty="0" smtClean="0"/>
              <a:t>But He also made it </a:t>
            </a:r>
            <a:r>
              <a:rPr lang="en-US" sz="4000" b="1" dirty="0" smtClean="0">
                <a:solidFill>
                  <a:srgbClr val="FFFF00"/>
                </a:solidFill>
              </a:rPr>
              <a:t>possible</a:t>
            </a:r>
            <a:r>
              <a:rPr lang="en-US" sz="4000" dirty="0" smtClean="0"/>
              <a:t> for us to live.</a:t>
            </a:r>
          </a:p>
          <a:p>
            <a:pPr marL="742950" indent="-742950">
              <a:spcAft>
                <a:spcPts val="1200"/>
              </a:spcAft>
              <a:buFont typeface="+mj-lt"/>
              <a:buAutoNum type="arabicPeriod"/>
            </a:pPr>
            <a:r>
              <a:rPr lang="en-US" sz="4000" dirty="0" smtClean="0"/>
              <a:t>We can actually bask in God’s presence, cleansed and purified, because Jesus made a way through the wall by experiencing the terrifying wrath of God in our place.</a:t>
            </a:r>
          </a:p>
        </p:txBody>
      </p:sp>
    </p:spTree>
    <p:extLst>
      <p:ext uri="{BB962C8B-B14F-4D97-AF65-F5344CB8AC3E}">
        <p14:creationId xmlns:p14="http://schemas.microsoft.com/office/powerpoint/2010/main" val="409671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Jesus is our only way-maker!</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This is not a normative statement, but an absolute statement: “Birds fly” allows for exceptional Penguins.</a:t>
            </a:r>
          </a:p>
          <a:p>
            <a:pPr marL="742950" indent="-742950">
              <a:spcAft>
                <a:spcPts val="1200"/>
              </a:spcAft>
              <a:buFont typeface="+mj-lt"/>
              <a:buAutoNum type="arabicPeriod"/>
            </a:pPr>
            <a:r>
              <a:rPr lang="en-US" sz="4000" dirty="0" smtClean="0"/>
              <a:t>“</a:t>
            </a:r>
            <a:r>
              <a:rPr lang="en-US" sz="4000" dirty="0"/>
              <a:t>I am the way, and the truth, and the life; no one comes to the Father but through Me</a:t>
            </a:r>
            <a:r>
              <a:rPr lang="en-US" sz="4000" dirty="0" smtClean="0"/>
              <a:t>.” </a:t>
            </a:r>
            <a:r>
              <a:rPr lang="en-US" sz="4000" b="1" dirty="0" smtClean="0"/>
              <a:t>Definite article + “no one” </a:t>
            </a:r>
            <a:r>
              <a:rPr lang="en-US" sz="4000" dirty="0" smtClean="0"/>
              <a:t>makes this absolute.</a:t>
            </a:r>
          </a:p>
          <a:p>
            <a:pPr marL="742950" indent="-742950">
              <a:spcAft>
                <a:spcPts val="1200"/>
              </a:spcAft>
              <a:buFont typeface="+mj-lt"/>
              <a:buAutoNum type="arabicPeriod"/>
            </a:pPr>
            <a:r>
              <a:rPr lang="en-US" sz="4000" dirty="0" smtClean="0"/>
              <a:t>Who would risk his salvation on a rival who didn’t come from Father?</a:t>
            </a:r>
            <a:endParaRPr lang="en-US" sz="4000" b="1" dirty="0"/>
          </a:p>
        </p:txBody>
      </p:sp>
    </p:spTree>
    <p:extLst>
      <p:ext uri="{BB962C8B-B14F-4D97-AF65-F5344CB8AC3E}">
        <p14:creationId xmlns:p14="http://schemas.microsoft.com/office/powerpoint/2010/main" val="4060598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449" y="173263"/>
            <a:ext cx="10490664" cy="4862870"/>
          </a:xfrm>
          <a:prstGeom prst="rect">
            <a:avLst/>
          </a:prstGeom>
          <a:noFill/>
        </p:spPr>
        <p:txBody>
          <a:bodyPr wrap="square" rtlCol="0">
            <a:spAutoFit/>
          </a:bodyPr>
          <a:lstStyle/>
          <a:p>
            <a:pPr>
              <a:spcAft>
                <a:spcPts val="1200"/>
              </a:spcAft>
            </a:pPr>
            <a:r>
              <a:rPr lang="en-US" sz="4000" dirty="0" smtClean="0"/>
              <a:t>In the Upper Room Discourse</a:t>
            </a:r>
          </a:p>
          <a:p>
            <a:pPr marL="742950" indent="-742950">
              <a:spcAft>
                <a:spcPts val="1200"/>
              </a:spcAft>
              <a:buFont typeface="+mj-lt"/>
              <a:buAutoNum type="arabicPeriod"/>
            </a:pPr>
            <a:r>
              <a:rPr lang="en-US" sz="4000" dirty="0" smtClean="0"/>
              <a:t>Jesus provided precise advance notice (John 13:19) of what is about to begin (John 13:33), an interim of separation (John 13:36; 16:28).</a:t>
            </a:r>
          </a:p>
          <a:p>
            <a:pPr marL="742950" indent="-742950">
              <a:spcAft>
                <a:spcPts val="1200"/>
              </a:spcAft>
              <a:buFont typeface="+mj-lt"/>
              <a:buAutoNum type="arabicPeriod"/>
            </a:pPr>
            <a:r>
              <a:rPr lang="en-US" sz="4000" dirty="0" smtClean="0"/>
              <a:t>We are living in this interim.</a:t>
            </a:r>
          </a:p>
          <a:p>
            <a:pPr marL="742950" indent="-742950">
              <a:spcAft>
                <a:spcPts val="1200"/>
              </a:spcAft>
              <a:buFont typeface="+mj-lt"/>
              <a:buAutoNum type="arabicPeriod"/>
            </a:pPr>
            <a:r>
              <a:rPr lang="en-US" sz="4000" dirty="0" smtClean="0"/>
              <a:t>On this night, Jesus instructed the 11 (and us) in how to flourish in this interim.</a:t>
            </a:r>
            <a:endParaRPr lang="en-US" sz="4000" dirty="0"/>
          </a:p>
        </p:txBody>
      </p:sp>
    </p:spTree>
    <p:extLst>
      <p:ext uri="{BB962C8B-B14F-4D97-AF65-F5344CB8AC3E}">
        <p14:creationId xmlns:p14="http://schemas.microsoft.com/office/powerpoint/2010/main" val="38320016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Jesus is our only way-maker!</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4"/>
            </a:pPr>
            <a:r>
              <a:rPr lang="en-US" sz="4000" dirty="0" smtClean="0"/>
              <a:t>There are not many ways to God, just one.</a:t>
            </a:r>
          </a:p>
          <a:p>
            <a:pPr marL="742950" indent="-742950">
              <a:spcAft>
                <a:spcPts val="1200"/>
              </a:spcAft>
              <a:buFont typeface="+mj-lt"/>
              <a:buAutoNum type="arabicPeriod" startAt="4"/>
            </a:pPr>
            <a:r>
              <a:rPr lang="en-US" sz="4000" dirty="0" smtClean="0"/>
              <a:t>Further, this way is not used by most: </a:t>
            </a:r>
            <a:r>
              <a:rPr lang="en-US" sz="4000" i="1" dirty="0"/>
              <a:t>“Enter through the narrow gate; for the gate is wide and the way is broad that leads to destruction, and there are many who enter through it. For the gate is small and the way is narrow that leads to life, and there are few who find it</a:t>
            </a:r>
            <a:r>
              <a:rPr lang="en-US" sz="4000" dirty="0"/>
              <a:t>” (Matthew 7:13–14).</a:t>
            </a:r>
            <a:endParaRPr lang="en-US" sz="4000" b="1" dirty="0"/>
          </a:p>
        </p:txBody>
      </p:sp>
    </p:spTree>
    <p:extLst>
      <p:ext uri="{BB962C8B-B14F-4D97-AF65-F5344CB8AC3E}">
        <p14:creationId xmlns:p14="http://schemas.microsoft.com/office/powerpoint/2010/main" val="792370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Is Jesus your way-maker?</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Jesus has opened a way. Will you use it?</a:t>
            </a:r>
          </a:p>
          <a:p>
            <a:pPr marL="742950" indent="-742950">
              <a:spcAft>
                <a:spcPts val="1200"/>
              </a:spcAft>
              <a:buFont typeface="+mj-lt"/>
              <a:buAutoNum type="arabicPeriod"/>
            </a:pPr>
            <a:r>
              <a:rPr lang="en-US" sz="4000" b="1" dirty="0" smtClean="0"/>
              <a:t>It begins at a car wash: </a:t>
            </a:r>
            <a:r>
              <a:rPr lang="en-US" sz="4000" i="1" dirty="0" smtClean="0"/>
              <a:t>Let </a:t>
            </a:r>
            <a:r>
              <a:rPr lang="en-US" sz="4000" i="1" dirty="0"/>
              <a:t>us draw near with </a:t>
            </a:r>
            <a:r>
              <a:rPr lang="en-US" sz="4000" i="1" dirty="0" smtClean="0"/>
              <a:t>❶a </a:t>
            </a:r>
            <a:r>
              <a:rPr lang="en-US" sz="4000" i="1" dirty="0"/>
              <a:t>sincere heart in </a:t>
            </a:r>
            <a:r>
              <a:rPr lang="en-US" sz="4000" i="1" dirty="0" smtClean="0"/>
              <a:t>❷full </a:t>
            </a:r>
            <a:r>
              <a:rPr lang="en-US" sz="4000" i="1" dirty="0"/>
              <a:t>assurance of faith, having </a:t>
            </a:r>
            <a:r>
              <a:rPr lang="en-US" sz="4000" i="1" dirty="0" smtClean="0"/>
              <a:t>❸our </a:t>
            </a:r>
            <a:r>
              <a:rPr lang="en-US" sz="4000" i="1" dirty="0"/>
              <a:t>hearts sprinkled clean from an evil conscience and our </a:t>
            </a:r>
            <a:r>
              <a:rPr lang="en-US" sz="4000" i="1" dirty="0" smtClean="0"/>
              <a:t>❹bodies </a:t>
            </a:r>
            <a:r>
              <a:rPr lang="en-US" sz="4000" i="1" dirty="0"/>
              <a:t>washed with pure water</a:t>
            </a:r>
            <a:r>
              <a:rPr lang="en-US" sz="4000" dirty="0"/>
              <a:t> (Hebrews 10:22</a:t>
            </a:r>
            <a:r>
              <a:rPr lang="en-US" sz="4000" dirty="0" smtClean="0"/>
              <a:t>).</a:t>
            </a:r>
            <a:endParaRPr lang="en-US" sz="4000" dirty="0" smtClean="0"/>
          </a:p>
        </p:txBody>
      </p:sp>
    </p:spTree>
    <p:extLst>
      <p:ext uri="{BB962C8B-B14F-4D97-AF65-F5344CB8AC3E}">
        <p14:creationId xmlns:p14="http://schemas.microsoft.com/office/powerpoint/2010/main" val="190862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449" y="314580"/>
            <a:ext cx="10490664" cy="5170646"/>
          </a:xfrm>
          <a:prstGeom prst="rect">
            <a:avLst/>
          </a:prstGeom>
          <a:noFill/>
        </p:spPr>
        <p:txBody>
          <a:bodyPr wrap="square" rtlCol="0">
            <a:spAutoFit/>
          </a:bodyPr>
          <a:lstStyle/>
          <a:p>
            <a:pPr marL="742950" indent="-742950">
              <a:spcAft>
                <a:spcPts val="1200"/>
              </a:spcAft>
              <a:buFont typeface="+mj-lt"/>
              <a:buAutoNum type="arabicPeriod" startAt="4"/>
            </a:pPr>
            <a:r>
              <a:rPr lang="en-US" sz="4000" dirty="0" smtClean="0"/>
              <a:t>He provided information that confirms His plan is on </a:t>
            </a:r>
            <a:r>
              <a:rPr lang="en-US" sz="4000" dirty="0"/>
              <a:t>track (John 14:27, </a:t>
            </a:r>
            <a:r>
              <a:rPr lang="en-US" sz="4000" dirty="0" smtClean="0"/>
              <a:t>29), gives us reason to celebrate (John 15:11), and explains how to avoid stumbling (John 16:1). </a:t>
            </a:r>
          </a:p>
          <a:p>
            <a:pPr marL="742950" indent="-742950">
              <a:spcAft>
                <a:spcPts val="1200"/>
              </a:spcAft>
              <a:buFont typeface="+mj-lt"/>
              <a:buAutoNum type="arabicPeriod" startAt="4"/>
            </a:pPr>
            <a:r>
              <a:rPr lang="en-US" sz="4000" dirty="0" smtClean="0"/>
              <a:t>In other words, His message promotes bold trust (not fear), fullness of joy (not despair), and rock-steady faithfulness (not falling away) in the interim in which we now live.</a:t>
            </a:r>
          </a:p>
        </p:txBody>
      </p:sp>
    </p:spTree>
    <p:extLst>
      <p:ext uri="{BB962C8B-B14F-4D97-AF65-F5344CB8AC3E}">
        <p14:creationId xmlns:p14="http://schemas.microsoft.com/office/powerpoint/2010/main" val="1630693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449" y="314580"/>
            <a:ext cx="10490664" cy="4247317"/>
          </a:xfrm>
          <a:prstGeom prst="rect">
            <a:avLst/>
          </a:prstGeom>
          <a:noFill/>
        </p:spPr>
        <p:txBody>
          <a:bodyPr wrap="square" rtlCol="0">
            <a:spAutoFit/>
          </a:bodyPr>
          <a:lstStyle/>
          <a:p>
            <a:pPr marL="742950" indent="-742950">
              <a:spcAft>
                <a:spcPts val="1200"/>
              </a:spcAft>
              <a:buFont typeface="+mj-lt"/>
              <a:buAutoNum type="arabicPeriod" startAt="7"/>
            </a:pPr>
            <a:r>
              <a:rPr lang="en-US" sz="4000" dirty="0" smtClean="0"/>
              <a:t>Last week: One Heart – I love Him. Love propels obedience.</a:t>
            </a:r>
          </a:p>
          <a:p>
            <a:pPr marL="742950" indent="-742950">
              <a:spcAft>
                <a:spcPts val="1200"/>
              </a:spcAft>
              <a:buFont typeface="+mj-lt"/>
              <a:buAutoNum type="arabicPeriod" startAt="7"/>
            </a:pPr>
            <a:r>
              <a:rPr lang="en-US" sz="4000" dirty="0" smtClean="0"/>
              <a:t>This week: One Way – I trust Him. Following His direction is the smart play.</a:t>
            </a:r>
          </a:p>
          <a:p>
            <a:pPr marL="742950" indent="-742950">
              <a:spcAft>
                <a:spcPts val="1200"/>
              </a:spcAft>
              <a:buFont typeface="+mj-lt"/>
              <a:buAutoNum type="arabicPeriod" startAt="7"/>
            </a:pPr>
            <a:r>
              <a:rPr lang="en-US" sz="4000" dirty="0" smtClean="0"/>
              <a:t>36 verses, 10 passages</a:t>
            </a:r>
          </a:p>
          <a:p>
            <a:pPr marL="742950" indent="-742950">
              <a:spcAft>
                <a:spcPts val="1200"/>
              </a:spcAft>
              <a:buFont typeface="+mj-lt"/>
              <a:buAutoNum type="arabicPeriod" startAt="7"/>
            </a:pPr>
            <a:r>
              <a:rPr lang="en-US" sz="4000" dirty="0" smtClean="0"/>
              <a:t>John 14:1-6 is a key passage.</a:t>
            </a:r>
          </a:p>
        </p:txBody>
      </p:sp>
    </p:spTree>
    <p:extLst>
      <p:ext uri="{BB962C8B-B14F-4D97-AF65-F5344CB8AC3E}">
        <p14:creationId xmlns:p14="http://schemas.microsoft.com/office/powerpoint/2010/main" val="4089001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One Way: John 14:1-6</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buNone/>
            </a:pPr>
            <a:r>
              <a:rPr lang="en-US" sz="4000" dirty="0"/>
              <a:t>“</a:t>
            </a:r>
            <a:r>
              <a:rPr lang="en-US" sz="4000" i="1" dirty="0"/>
              <a:t>Do not let your heart be troubled; believe in God, believe also in Me. </a:t>
            </a:r>
            <a:r>
              <a:rPr lang="en-US" sz="4000" i="1" dirty="0" smtClean="0"/>
              <a:t>In </a:t>
            </a:r>
            <a:r>
              <a:rPr lang="en-US" sz="4000" i="1" dirty="0"/>
              <a:t>My Father’s house are many dwelling places; if it were not so, I would have told you; for I go to prepare a place for you. If I go and prepare a place for you, I will come again and receive you to Myself, that where I am, there you may be also. And you know the way where I am going</a:t>
            </a:r>
            <a:r>
              <a:rPr lang="en-US" sz="4000" i="1" dirty="0" smtClean="0"/>
              <a:t>.</a:t>
            </a:r>
            <a:r>
              <a:rPr lang="en-US" sz="4000" dirty="0" smtClean="0"/>
              <a:t>”</a:t>
            </a:r>
          </a:p>
        </p:txBody>
      </p:sp>
    </p:spTree>
    <p:extLst>
      <p:ext uri="{BB962C8B-B14F-4D97-AF65-F5344CB8AC3E}">
        <p14:creationId xmlns:p14="http://schemas.microsoft.com/office/powerpoint/2010/main" val="1696386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One Way: John 14:1-6</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spcAft>
                <a:spcPts val="1200"/>
              </a:spcAft>
              <a:buNone/>
            </a:pPr>
            <a:r>
              <a:rPr lang="en-US" sz="4000" i="1" dirty="0" smtClean="0"/>
              <a:t>Thomas </a:t>
            </a:r>
            <a:r>
              <a:rPr lang="en-US" sz="4000" i="1" dirty="0"/>
              <a:t>said to Him, “Lord, we do not know where You are going, how do we know the way?” </a:t>
            </a:r>
          </a:p>
          <a:p>
            <a:pPr marL="0" indent="0">
              <a:spcAft>
                <a:spcPts val="1200"/>
              </a:spcAft>
              <a:buNone/>
            </a:pPr>
            <a:r>
              <a:rPr lang="en-US" sz="4000" i="1" dirty="0"/>
              <a:t>Jesus said to him, “I am the way, and the truth, and the life; no one comes to the Father but through Me.</a:t>
            </a:r>
            <a:r>
              <a:rPr lang="en-US" sz="4000" dirty="0"/>
              <a:t>”</a:t>
            </a:r>
            <a:endParaRPr lang="en-US" sz="4000" dirty="0" smtClean="0"/>
          </a:p>
        </p:txBody>
      </p:sp>
    </p:spTree>
    <p:extLst>
      <p:ext uri="{BB962C8B-B14F-4D97-AF65-F5344CB8AC3E}">
        <p14:creationId xmlns:p14="http://schemas.microsoft.com/office/powerpoint/2010/main" val="2424213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a:solidFill>
                  <a:schemeClr val="tx1"/>
                </a:solidFill>
              </a:rPr>
              <a:t>Exposition: John </a:t>
            </a:r>
            <a:r>
              <a:rPr lang="en-US" sz="4000" b="1" dirty="0" smtClean="0">
                <a:solidFill>
                  <a:schemeClr val="tx1"/>
                </a:solidFill>
              </a:rPr>
              <a:t>14:1-6</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Vs 1: “</a:t>
            </a:r>
            <a:r>
              <a:rPr lang="en-US" sz="4000" i="1" dirty="0" smtClean="0"/>
              <a:t>Do not let your heart be troubled”</a:t>
            </a:r>
            <a:r>
              <a:rPr lang="en-US" sz="4000" dirty="0" smtClean="0"/>
              <a:t> – “troubled” is </a:t>
            </a:r>
            <a:r>
              <a:rPr lang="el-GR" sz="4000" dirty="0" smtClean="0"/>
              <a:t>ταράσσω</a:t>
            </a:r>
            <a:r>
              <a:rPr lang="en-US" sz="4000" dirty="0" smtClean="0"/>
              <a:t>.</a:t>
            </a:r>
          </a:p>
          <a:p>
            <a:pPr marL="742950" indent="-742950">
              <a:spcAft>
                <a:spcPts val="1200"/>
              </a:spcAft>
              <a:buFont typeface="+mj-lt"/>
              <a:buAutoNum type="arabicPeriod"/>
            </a:pPr>
            <a:r>
              <a:rPr lang="en-US" sz="4000" i="1" dirty="0" smtClean="0"/>
              <a:t>When </a:t>
            </a:r>
            <a:r>
              <a:rPr lang="en-US" sz="4000" i="1" dirty="0"/>
              <a:t>the disciples saw Him walking on the sea, they were </a:t>
            </a:r>
            <a:r>
              <a:rPr lang="en-US" sz="4000" b="1" i="1" dirty="0" smtClean="0"/>
              <a:t>terrified</a:t>
            </a:r>
            <a:r>
              <a:rPr lang="en-US" sz="4000" dirty="0" smtClean="0"/>
              <a:t> (</a:t>
            </a:r>
            <a:r>
              <a:rPr lang="el-GR" sz="4000" dirty="0" smtClean="0"/>
              <a:t>ταράσσω</a:t>
            </a:r>
            <a:r>
              <a:rPr lang="en-US" sz="4000" dirty="0" smtClean="0"/>
              <a:t>)</a:t>
            </a:r>
            <a:r>
              <a:rPr lang="en-US" sz="4000" i="1" dirty="0" smtClean="0"/>
              <a:t>, </a:t>
            </a:r>
            <a:r>
              <a:rPr lang="en-US" sz="4000" i="1" dirty="0"/>
              <a:t>and said, “It is a ghost!” And they cried out in fear”</a:t>
            </a:r>
            <a:r>
              <a:rPr lang="en-US" sz="4000" dirty="0"/>
              <a:t> (Matthew 14:26</a:t>
            </a:r>
            <a:r>
              <a:rPr lang="en-US" sz="4000" dirty="0" smtClean="0"/>
              <a:t>).</a:t>
            </a:r>
          </a:p>
          <a:p>
            <a:pPr marL="742950" indent="-742950">
              <a:spcAft>
                <a:spcPts val="1200"/>
              </a:spcAft>
              <a:buFont typeface="+mj-lt"/>
              <a:buAutoNum type="arabicPeriod"/>
            </a:pPr>
            <a:r>
              <a:rPr lang="en-US" sz="4000" dirty="0"/>
              <a:t>Remember the lake! Do </a:t>
            </a:r>
            <a:r>
              <a:rPr lang="en-US" sz="4000" dirty="0" smtClean="0"/>
              <a:t>not freak out or have a panic attack! Makes sense at Calvary!</a:t>
            </a:r>
          </a:p>
        </p:txBody>
      </p:sp>
    </p:spTree>
    <p:extLst>
      <p:ext uri="{BB962C8B-B14F-4D97-AF65-F5344CB8AC3E}">
        <p14:creationId xmlns:p14="http://schemas.microsoft.com/office/powerpoint/2010/main" val="414866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a:solidFill>
                  <a:schemeClr val="tx1"/>
                </a:solidFill>
              </a:rPr>
              <a:t>Exposition: John </a:t>
            </a:r>
            <a:r>
              <a:rPr lang="en-US" sz="4000" b="1" dirty="0" smtClean="0">
                <a:solidFill>
                  <a:schemeClr val="tx1"/>
                </a:solidFill>
              </a:rPr>
              <a:t>14:1-6</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4"/>
            </a:pPr>
            <a:r>
              <a:rPr lang="en-US" sz="4000" dirty="0" smtClean="0"/>
              <a:t>The antidote to </a:t>
            </a:r>
            <a:r>
              <a:rPr lang="el-GR" sz="4000" dirty="0" smtClean="0"/>
              <a:t>ταράσσω</a:t>
            </a:r>
            <a:r>
              <a:rPr lang="en-US" sz="4000" dirty="0" smtClean="0"/>
              <a:t> is </a:t>
            </a:r>
            <a:r>
              <a:rPr lang="el-GR" sz="4000" dirty="0" smtClean="0"/>
              <a:t>πιστεύω</a:t>
            </a:r>
            <a:r>
              <a:rPr lang="en-US" sz="4000" dirty="0" smtClean="0"/>
              <a:t>: </a:t>
            </a:r>
            <a:r>
              <a:rPr lang="en-US" sz="4000" i="1" dirty="0"/>
              <a:t>believe in God, believe also in Me</a:t>
            </a:r>
            <a:r>
              <a:rPr lang="en-US" sz="4000" dirty="0" smtClean="0"/>
              <a:t>.</a:t>
            </a:r>
          </a:p>
          <a:p>
            <a:pPr marL="742950" indent="-742950">
              <a:spcAft>
                <a:spcPts val="1200"/>
              </a:spcAft>
              <a:buFont typeface="+mj-lt"/>
              <a:buAutoNum type="arabicPeriod" startAt="4"/>
            </a:pPr>
            <a:r>
              <a:rPr lang="en-US" sz="4000" dirty="0" smtClean="0"/>
              <a:t>Don’t panic, trust! Vice/virtue contrast. Trust is present tense.</a:t>
            </a:r>
          </a:p>
          <a:p>
            <a:pPr marL="742950" indent="-742950">
              <a:spcAft>
                <a:spcPts val="1200"/>
              </a:spcAft>
              <a:buFont typeface="+mj-lt"/>
              <a:buAutoNum type="arabicPeriod" startAt="4"/>
            </a:pPr>
            <a:r>
              <a:rPr lang="en-US" sz="4000" dirty="0" smtClean="0"/>
              <a:t>Object of trust: </a:t>
            </a:r>
            <a:r>
              <a:rPr lang="en-US" sz="4000" i="1" dirty="0"/>
              <a:t>If I go and prepare a place for you, I will come again and receive you to </a:t>
            </a:r>
            <a:r>
              <a:rPr lang="en-US" sz="4000" i="1" dirty="0" smtClean="0"/>
              <a:t>Myself. </a:t>
            </a:r>
            <a:r>
              <a:rPr lang="en-US" sz="4000" dirty="0" smtClean="0"/>
              <a:t>  Your home is with Father! I will come get you and bring you home!</a:t>
            </a:r>
          </a:p>
        </p:txBody>
      </p:sp>
    </p:spTree>
    <p:extLst>
      <p:ext uri="{BB962C8B-B14F-4D97-AF65-F5344CB8AC3E}">
        <p14:creationId xmlns:p14="http://schemas.microsoft.com/office/powerpoint/2010/main" val="467201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a:solidFill>
                  <a:schemeClr val="tx1"/>
                </a:solidFill>
              </a:rPr>
              <a:t>Exposition: John </a:t>
            </a:r>
            <a:r>
              <a:rPr lang="en-US" sz="4000" b="1" dirty="0" smtClean="0">
                <a:solidFill>
                  <a:schemeClr val="tx1"/>
                </a:solidFill>
              </a:rPr>
              <a:t>14:1-6</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7"/>
            </a:pPr>
            <a:r>
              <a:rPr lang="en-US" sz="4000" dirty="0" smtClean="0"/>
              <a:t>Protest: But we don’t know the </a:t>
            </a:r>
            <a:r>
              <a:rPr lang="en-US" sz="4000" b="1" dirty="0" smtClean="0"/>
              <a:t>way!</a:t>
            </a:r>
            <a:r>
              <a:rPr lang="en-US" sz="4000" dirty="0" smtClean="0"/>
              <a:t> </a:t>
            </a:r>
          </a:p>
          <a:p>
            <a:pPr marL="742950" indent="-742950">
              <a:spcAft>
                <a:spcPts val="1200"/>
              </a:spcAft>
              <a:buFont typeface="+mj-lt"/>
              <a:buAutoNum type="arabicPeriod" startAt="7"/>
            </a:pPr>
            <a:r>
              <a:rPr lang="en-US" sz="4000" dirty="0" smtClean="0"/>
              <a:t>Jesus: Yes, but you know </a:t>
            </a:r>
            <a:r>
              <a:rPr lang="en-US" sz="4000" b="1" dirty="0" smtClean="0"/>
              <a:t>who!</a:t>
            </a:r>
            <a:r>
              <a:rPr lang="en-US" sz="4000" dirty="0" smtClean="0"/>
              <a:t> I </a:t>
            </a:r>
            <a:r>
              <a:rPr lang="en-US" sz="4000" b="1" dirty="0" smtClean="0"/>
              <a:t>am the Way</a:t>
            </a:r>
            <a:r>
              <a:rPr lang="en-US" sz="4000" dirty="0" smtClean="0"/>
              <a:t>. </a:t>
            </a:r>
            <a:r>
              <a:rPr lang="en-US" sz="4000" dirty="0"/>
              <a:t>Trust me, Trust Father</a:t>
            </a:r>
            <a:r>
              <a:rPr lang="en-US" sz="4000" dirty="0" smtClean="0"/>
              <a:t>!</a:t>
            </a:r>
          </a:p>
          <a:p>
            <a:pPr marL="742950" indent="-742950">
              <a:spcAft>
                <a:spcPts val="1200"/>
              </a:spcAft>
              <a:buFont typeface="+mj-lt"/>
              <a:buAutoNum type="arabicPeriod" startAt="7"/>
            </a:pPr>
            <a:r>
              <a:rPr lang="en-US" sz="4000" dirty="0" smtClean="0"/>
              <a:t>Live out of trust in who we are even when you are unsure what to do!  </a:t>
            </a:r>
          </a:p>
          <a:p>
            <a:pPr marL="742950" indent="-742950">
              <a:spcAft>
                <a:spcPts val="1200"/>
              </a:spcAft>
              <a:buFont typeface="+mj-lt"/>
              <a:buAutoNum type="arabicPeriod" startAt="7"/>
            </a:pPr>
            <a:endParaRPr lang="en-US" sz="4000" dirty="0" smtClean="0"/>
          </a:p>
        </p:txBody>
      </p:sp>
    </p:spTree>
    <p:extLst>
      <p:ext uri="{BB962C8B-B14F-4D97-AF65-F5344CB8AC3E}">
        <p14:creationId xmlns:p14="http://schemas.microsoft.com/office/powerpoint/2010/main" val="34929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666C14-7219-46F1-8169-9E45DA110AD7}">
  <ds:schemaRefs>
    <ds:schemaRef ds:uri="http://schemas.microsoft.com/sharepoint/v3/contenttype/forms"/>
  </ds:schemaRefs>
</ds:datastoreItem>
</file>

<file path=customXml/itemProps2.xml><?xml version="1.0" encoding="utf-8"?>
<ds:datastoreItem xmlns:ds="http://schemas.openxmlformats.org/officeDocument/2006/customXml" ds:itemID="{CAC0CEB4-BFAC-4014-9B69-2CFFE0B783D9}">
  <ds:schemaRefs>
    <ds:schemaRef ds:uri="16c05727-aa75-4e4a-9b5f-8a80a1165891"/>
    <ds:schemaRef ds:uri="71af3243-3dd4-4a8d-8c0d-dd76da1f02a5"/>
    <ds:schemaRef ds:uri="http://schemas.microsoft.com/office/infopath/2007/PartnerControls"/>
    <ds:schemaRef ds:uri="http://schemas.openxmlformats.org/package/2006/metadata/core-properties"/>
    <ds:schemaRef ds:uri="http://purl.org/dc/term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s>
</ds:datastoreItem>
</file>

<file path=customXml/itemProps3.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1471</Words>
  <Application>Microsoft Office PowerPoint</Application>
  <PresentationFormat>Widescreen</PresentationFormat>
  <Paragraphs>69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Corbel</vt:lpstr>
      <vt:lpstr>Depth</vt:lpstr>
      <vt:lpstr>PowerPoint Presentation</vt:lpstr>
      <vt:lpstr>PowerPoint Presentation</vt:lpstr>
      <vt:lpstr>PowerPoint Presentation</vt:lpstr>
      <vt:lpstr>PowerPoint Presentation</vt:lpstr>
      <vt:lpstr>One Way: John 14:1-6</vt:lpstr>
      <vt:lpstr>One Way: John 14:1-6</vt:lpstr>
      <vt:lpstr>Exposition: John 14:1-6</vt:lpstr>
      <vt:lpstr>Exposition: John 14:1-6</vt:lpstr>
      <vt:lpstr>Exposition: John 14:1-6</vt:lpstr>
      <vt:lpstr>Exposition: John 14:1-6</vt:lpstr>
      <vt:lpstr>He is Our Perfect Guide</vt:lpstr>
      <vt:lpstr>He is Our Perfect Guide</vt:lpstr>
      <vt:lpstr>He is Our Perfect Guide</vt:lpstr>
      <vt:lpstr>Exercise: Affirm What You Know.</vt:lpstr>
      <vt:lpstr>Clarify: John 14:1 cf John 12:27</vt:lpstr>
      <vt:lpstr>Clarify: John 14:1 cf John 12:27</vt:lpstr>
      <vt:lpstr>Clarify: John 14:1 cf John 12:27</vt:lpstr>
      <vt:lpstr>Jesus is our way-maker!</vt:lpstr>
      <vt:lpstr>Jesus is our only way-maker!</vt:lpstr>
      <vt:lpstr>Jesus is our only way-maker!</vt:lpstr>
      <vt:lpstr>Is Jesus your way-maker?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2021-09-09T18:03:49Z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