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322" r:id="rId2"/>
    <p:sldId id="376" r:id="rId3"/>
    <p:sldId id="310" r:id="rId4"/>
    <p:sldId id="319" r:id="rId5"/>
    <p:sldId id="349" r:id="rId6"/>
    <p:sldId id="320" r:id="rId7"/>
    <p:sldId id="350" r:id="rId8"/>
    <p:sldId id="351" r:id="rId9"/>
    <p:sldId id="352" r:id="rId10"/>
    <p:sldId id="375" r:id="rId11"/>
    <p:sldId id="353" r:id="rId12"/>
    <p:sldId id="354" r:id="rId13"/>
    <p:sldId id="355" r:id="rId14"/>
    <p:sldId id="356" r:id="rId15"/>
    <p:sldId id="357" r:id="rId16"/>
    <p:sldId id="358" r:id="rId17"/>
    <p:sldId id="359" r:id="rId18"/>
    <p:sldId id="360" r:id="rId19"/>
    <p:sldId id="361" r:id="rId20"/>
    <p:sldId id="362" r:id="rId21"/>
    <p:sldId id="364" r:id="rId22"/>
    <p:sldId id="363" r:id="rId23"/>
    <p:sldId id="365" r:id="rId24"/>
    <p:sldId id="366" r:id="rId25"/>
    <p:sldId id="367" r:id="rId26"/>
    <p:sldId id="368" r:id="rId27"/>
    <p:sldId id="369" r:id="rId28"/>
    <p:sldId id="373" r:id="rId29"/>
    <p:sldId id="370" r:id="rId30"/>
    <p:sldId id="374" r:id="rId31"/>
  </p:sldIdLst>
  <p:sldSz cx="12188825" cy="6858000"/>
  <p:notesSz cx="9144000" cy="6858000"/>
  <p:custDataLst>
    <p:tags r:id="rId34"/>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29" autoAdjust="0"/>
  </p:normalViewPr>
  <p:slideViewPr>
    <p:cSldViewPr showGuides="1">
      <p:cViewPr varScale="1">
        <p:scale>
          <a:sx n="115" d="100"/>
          <a:sy n="115" d="100"/>
        </p:scale>
        <p:origin x="378" y="108"/>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88" d="100"/>
          <a:sy n="88" d="100"/>
        </p:scale>
        <p:origin x="3822" y="66"/>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4091"/>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sz="quarter" idx="1"/>
          </p:nvPr>
        </p:nvSpPr>
        <p:spPr>
          <a:xfrm>
            <a:off x="5179484" y="0"/>
            <a:ext cx="3962400" cy="344091"/>
          </a:xfrm>
          <a:prstGeom prst="rect">
            <a:avLst/>
          </a:prstGeom>
        </p:spPr>
        <p:txBody>
          <a:bodyPr vert="horz" lIns="91440" tIns="45720" rIns="91440" bIns="45720" rtlCol="0"/>
          <a:lstStyle>
            <a:lvl1pPr algn="r">
              <a:defRPr sz="1200"/>
            </a:lvl1pPr>
          </a:lstStyle>
          <a:p>
            <a:fld id="{59088EAF-6ECA-4616-85EF-35AA19C641F3}" type="datetimeFigureOut">
              <a:rPr lang="en-US"/>
              <a:t>11/15/2021</a:t>
            </a:fld>
            <a:endParaRPr/>
          </a:p>
        </p:txBody>
      </p:sp>
      <p:sp>
        <p:nvSpPr>
          <p:cNvPr id="4" name="Footer Placeholder 3"/>
          <p:cNvSpPr>
            <a:spLocks noGrp="1"/>
          </p:cNvSpPr>
          <p:nvPr>
            <p:ph type="ftr" sz="quarter" idx="2"/>
          </p:nvPr>
        </p:nvSpPr>
        <p:spPr>
          <a:xfrm>
            <a:off x="0" y="6513910"/>
            <a:ext cx="3962400" cy="344090"/>
          </a:xfrm>
          <a:prstGeom prst="rect">
            <a:avLst/>
          </a:prstGeom>
        </p:spPr>
        <p:txBody>
          <a:bodyPr vert="horz" lIns="91440" tIns="45720" rIns="91440" bIns="45720" rtlCol="0" anchor="b"/>
          <a:lstStyle>
            <a:lvl1pPr algn="l">
              <a:defRPr sz="1200"/>
            </a:lvl1pPr>
          </a:lstStyle>
          <a:p>
            <a:endParaRPr/>
          </a:p>
        </p:txBody>
      </p:sp>
      <p:sp>
        <p:nvSpPr>
          <p:cNvPr id="5" name="Slide Number Placeholder 4"/>
          <p:cNvSpPr>
            <a:spLocks noGrp="1"/>
          </p:cNvSpPr>
          <p:nvPr>
            <p:ph type="sldNum" sz="quarter" idx="3"/>
          </p:nvPr>
        </p:nvSpPr>
        <p:spPr>
          <a:xfrm>
            <a:off x="5179484" y="6513910"/>
            <a:ext cx="3962400" cy="344090"/>
          </a:xfrm>
          <a:prstGeom prst="rect">
            <a:avLst/>
          </a:prstGeom>
        </p:spPr>
        <p:txBody>
          <a:bodyPr vert="horz" lIns="91440" tIns="45720" rIns="91440" bIns="45720" rtlCol="0" anchor="b"/>
          <a:lstStyle>
            <a:lvl1pPr algn="r">
              <a:defRPr sz="1200"/>
            </a:lvl1pPr>
          </a:lstStyle>
          <a:p>
            <a:fld id="{D9F912AB-2776-42F2-A957-313FC7EFEDB9}" type="slidenum">
              <a:rPr/>
              <a:t>‹#›</a:t>
            </a:fld>
            <a:endParaRPr/>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endParaRPr/>
          </a:p>
        </p:txBody>
      </p:sp>
      <p:sp>
        <p:nvSpPr>
          <p:cNvPr id="3" name="Date Placeholder 2"/>
          <p:cNvSpPr>
            <a:spLocks noGrp="1"/>
          </p:cNvSpPr>
          <p:nvPr>
            <p:ph type="dt" idx="1"/>
          </p:nvPr>
        </p:nvSpPr>
        <p:spPr>
          <a:xfrm>
            <a:off x="5179484" y="0"/>
            <a:ext cx="3962400" cy="342900"/>
          </a:xfrm>
          <a:prstGeom prst="rect">
            <a:avLst/>
          </a:prstGeom>
        </p:spPr>
        <p:txBody>
          <a:bodyPr vert="horz" lIns="91440" tIns="45720" rIns="91440" bIns="45720" rtlCol="0"/>
          <a:lstStyle>
            <a:lvl1pPr algn="r">
              <a:defRPr sz="1200"/>
            </a:lvl1pPr>
          </a:lstStyle>
          <a:p>
            <a:fld id="{3ABD2D7A-D230-4F91-BD59-0A39C2703BA8}" type="datetimeFigureOut">
              <a:rPr lang="en-US"/>
              <a:t>11/15/2021</a:t>
            </a:fld>
            <a:endParaRPr/>
          </a:p>
        </p:txBody>
      </p:sp>
      <p:sp>
        <p:nvSpPr>
          <p:cNvPr id="4" name="Slide Image Placeholder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a:p>
        </p:txBody>
      </p:sp>
      <p:sp>
        <p:nvSpPr>
          <p:cNvPr id="5" name="Notes Placeholder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a:t>Click to edit Master text styles</a:t>
            </a:r>
          </a:p>
          <a:p>
            <a:pPr lvl="1"/>
            <a:r>
              <a:rPr/>
              <a:t>Second level</a:t>
            </a:r>
          </a:p>
          <a:p>
            <a:pPr lvl="2"/>
            <a:r>
              <a:rPr/>
              <a:t>Third level</a:t>
            </a:r>
          </a:p>
          <a:p>
            <a:pPr lvl="3"/>
            <a:r>
              <a:rPr/>
              <a:t>Fourth level</a:t>
            </a:r>
          </a:p>
          <a:p>
            <a:pPr lvl="4"/>
            <a:r>
              <a:rPr/>
              <a:t>Fifth level</a:t>
            </a:r>
          </a:p>
        </p:txBody>
      </p:sp>
      <p:sp>
        <p:nvSpPr>
          <p:cNvPr id="6" name="Footer Placeholder 5"/>
          <p:cNvSpPr>
            <a:spLocks noGrp="1"/>
          </p:cNvSpPr>
          <p:nvPr>
            <p:ph type="ftr" sz="quarter" idx="4"/>
          </p:nvPr>
        </p:nvSpPr>
        <p:spPr>
          <a:xfrm>
            <a:off x="0" y="6513910"/>
            <a:ext cx="3962400" cy="342900"/>
          </a:xfrm>
          <a:prstGeom prst="rect">
            <a:avLst/>
          </a:prstGeom>
        </p:spPr>
        <p:txBody>
          <a:bodyPr vert="horz" lIns="91440" tIns="45720" rIns="91440" bIns="45720" rtlCol="0" anchor="b"/>
          <a:lstStyle>
            <a:lvl1pPr algn="l">
              <a:defRPr sz="1200"/>
            </a:lvl1pPr>
          </a:lstStyle>
          <a:p>
            <a:endParaRPr/>
          </a:p>
        </p:txBody>
      </p:sp>
      <p:sp>
        <p:nvSpPr>
          <p:cNvPr id="7" name="Slide Number Placeholder 6"/>
          <p:cNvSpPr>
            <a:spLocks noGrp="1"/>
          </p:cNvSpPr>
          <p:nvPr>
            <p:ph type="sldNum" sz="quarter" idx="5"/>
          </p:nvPr>
        </p:nvSpPr>
        <p:spPr>
          <a:xfrm>
            <a:off x="5179484" y="6513910"/>
            <a:ext cx="3962400" cy="342900"/>
          </a:xfrm>
          <a:prstGeom prst="rect">
            <a:avLst/>
          </a:prstGeom>
        </p:spPr>
        <p:txBody>
          <a:bodyPr vert="horz" lIns="91440" tIns="45720" rIns="91440" bIns="45720" rtlCol="0" anchor="b"/>
          <a:lstStyle>
            <a:lvl1pPr algn="r">
              <a:defRPr sz="1200"/>
            </a:lvl1pPr>
          </a:lstStyle>
          <a:p>
            <a:fld id="{F93199CD-3E1B-4AE6-990F-76F925F5EA9F}" type="slidenum">
              <a:rPr/>
              <a:t>‹#›</a:t>
            </a:fld>
            <a:endParaRPr/>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065214" y="1828800"/>
            <a:ext cx="8229600" cy="2895600"/>
          </a:xfrm>
        </p:spPr>
        <p:txBody>
          <a:bodyPr anchor="b">
            <a:normAutofit/>
          </a:bodyPr>
          <a:lstStyle>
            <a:lvl1pPr>
              <a:lnSpc>
                <a:spcPct val="80000"/>
              </a:lnSpc>
              <a:defRPr sz="6600">
                <a:solidFill>
                  <a:schemeClr val="tx1"/>
                </a:solidFill>
              </a:defRPr>
            </a:lvl1pPr>
          </a:lstStyle>
          <a:p>
            <a:r>
              <a:rPr lang="en-US" smtClean="0"/>
              <a:t>Click to edit Master title style</a:t>
            </a:r>
            <a:endParaRPr/>
          </a:p>
        </p:txBody>
      </p:sp>
      <p:sp>
        <p:nvSpPr>
          <p:cNvPr id="3" name="Subtitle 2"/>
          <p:cNvSpPr>
            <a:spLocks noGrp="1"/>
          </p:cNvSpPr>
          <p:nvPr>
            <p:ph type="subTitle" idx="1"/>
          </p:nvPr>
        </p:nvSpPr>
        <p:spPr>
          <a:xfrm>
            <a:off x="1065213" y="4800600"/>
            <a:ext cx="8229600" cy="1219200"/>
          </a:xfrm>
        </p:spPr>
        <p:txBody>
          <a:bodyPr>
            <a:normAutofit/>
          </a:bodyPr>
          <a:lstStyle>
            <a:lvl1pPr marL="0" indent="0" algn="l">
              <a:spcBef>
                <a:spcPts val="0"/>
              </a:spcBef>
              <a:buNone/>
              <a:defRPr sz="2000" cap="all" spc="200" baseline="0">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142412" y="381001"/>
            <a:ext cx="1524001" cy="56388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1522412" y="381001"/>
            <a:ext cx="7391399" cy="5638800"/>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a:p>
        </p:txBody>
      </p:sp>
      <p:sp>
        <p:nvSpPr>
          <p:cNvPr id="4" name="Date Placeholder 3"/>
          <p:cNvSpPr>
            <a:spLocks noGrp="1"/>
          </p:cNvSpPr>
          <p:nvPr>
            <p:ph type="dt" sz="half" idx="10"/>
          </p:nvPr>
        </p:nvSpPr>
        <p:spPr/>
        <p:txBody>
          <a:bodyPr/>
          <a:lstStyle/>
          <a:p>
            <a:fld id="{03F41C87-7AD9-4845-A077-840E4A0F3F06}" type="datetimeFigureOut">
              <a:rPr lang="en-US"/>
              <a:t>11/15/2021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vl6pPr>
              <a:defRPr/>
            </a:lvl6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9614" y="2514600"/>
            <a:ext cx="8692399" cy="2819400"/>
          </a:xfrm>
        </p:spPr>
        <p:txBody>
          <a:bodyPr anchor="b">
            <a:normAutofit/>
          </a:bodyPr>
          <a:lstStyle>
            <a:lvl1pPr algn="l">
              <a:lnSpc>
                <a:spcPct val="80000"/>
              </a:lnSpc>
              <a:defRPr sz="4800" b="0" cap="none" baseline="0"/>
            </a:lvl1pPr>
          </a:lstStyle>
          <a:p>
            <a:r>
              <a:rPr lang="en-US" smtClean="0"/>
              <a:t>Click to edit Master title style</a:t>
            </a:r>
            <a:endParaRPr/>
          </a:p>
        </p:txBody>
      </p:sp>
      <p:sp>
        <p:nvSpPr>
          <p:cNvPr id="3" name="Text Placeholder 2"/>
          <p:cNvSpPr>
            <a:spLocks noGrp="1"/>
          </p:cNvSpPr>
          <p:nvPr>
            <p:ph type="body" idx="1"/>
          </p:nvPr>
        </p:nvSpPr>
        <p:spPr>
          <a:xfrm>
            <a:off x="1065213" y="5410200"/>
            <a:ext cx="8687333" cy="609601"/>
          </a:xfrm>
        </p:spPr>
        <p:txBody>
          <a:bodyPr anchor="t">
            <a:normAutofit/>
          </a:bodyPr>
          <a:lstStyle>
            <a:lvl1pPr marL="0" indent="0">
              <a:spcBef>
                <a:spcPts val="0"/>
              </a:spcBef>
              <a:buNone/>
              <a:defRPr sz="2000" cap="all" spc="200" baseline="0">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5" name="Footer Placeholder 4"/>
          <p:cNvSpPr>
            <a:spLocks noGrp="1"/>
          </p:cNvSpPr>
          <p:nvPr>
            <p:ph type="ftr" sz="quarter" idx="11"/>
          </p:nvPr>
        </p:nvSpPr>
        <p:spPr/>
        <p:txBody>
          <a:bodyPr/>
          <a:lstStyle/>
          <a:p>
            <a:endParaRPr dirty="0"/>
          </a:p>
        </p:txBody>
      </p:sp>
      <p:sp>
        <p:nvSpPr>
          <p:cNvPr id="4" name="Date Placeholder 3"/>
          <p:cNvSpPr>
            <a:spLocks noGrp="1"/>
          </p:cNvSpPr>
          <p:nvPr>
            <p:ph type="dt" sz="half" idx="10"/>
          </p:nvPr>
        </p:nvSpPr>
        <p:spPr/>
        <p:txBody>
          <a:bodyPr/>
          <a:lstStyle/>
          <a:p>
            <a:fld id="{03F41C87-7AD9-4845-A077-840E4A0F3F06}" type="datetimeFigureOut">
              <a:rPr lang="en-US"/>
              <a:t>11/15/2021</a:t>
            </a:fld>
            <a:endParaRPr/>
          </a:p>
        </p:txBody>
      </p:sp>
      <p:sp>
        <p:nvSpPr>
          <p:cNvPr id="6" name="Slide Number Placeholder 5"/>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sz="half" idx="1"/>
          </p:nvPr>
        </p:nvSpPr>
        <p:spPr>
          <a:xfrm>
            <a:off x="1504781" y="1905001"/>
            <a:ext cx="4419599"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4" name="Content Placeholder 3"/>
          <p:cNvSpPr>
            <a:spLocks noGrp="1"/>
          </p:cNvSpPr>
          <p:nvPr>
            <p:ph sz="half" idx="2"/>
          </p:nvPr>
        </p:nvSpPr>
        <p:spPr>
          <a:xfrm>
            <a:off x="6229183" y="1905001"/>
            <a:ext cx="4419600" cy="41148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t>11/15/2021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152241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52241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5" name="Text Placeholder 4"/>
          <p:cNvSpPr>
            <a:spLocks noGrp="1"/>
          </p:cNvSpPr>
          <p:nvPr>
            <p:ph type="body" sz="quarter" idx="3"/>
          </p:nvPr>
        </p:nvSpPr>
        <p:spPr>
          <a:xfrm>
            <a:off x="6249861" y="1905000"/>
            <a:ext cx="4416552" cy="762000"/>
          </a:xfrm>
        </p:spPr>
        <p:txBody>
          <a:bodyPr anchor="ctr">
            <a:noAutofit/>
          </a:bodyPr>
          <a:lstStyle>
            <a:lvl1pPr marL="0" indent="0">
              <a:spcBef>
                <a:spcPts val="0"/>
              </a:spcBef>
              <a:buNone/>
              <a:defRPr sz="2000" b="0" cap="all" spc="200"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249861" y="2743201"/>
            <a:ext cx="4416552" cy="32766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8" name="Footer Placeholder 7"/>
          <p:cNvSpPr>
            <a:spLocks noGrp="1"/>
          </p:cNvSpPr>
          <p:nvPr>
            <p:ph type="ftr" sz="quarter" idx="11"/>
          </p:nvPr>
        </p:nvSpPr>
        <p:spPr/>
        <p:txBody>
          <a:bodyPr/>
          <a:lstStyle/>
          <a:p>
            <a:endParaRPr dirty="0"/>
          </a:p>
        </p:txBody>
      </p:sp>
      <p:sp>
        <p:nvSpPr>
          <p:cNvPr id="7" name="Date Placeholder 6"/>
          <p:cNvSpPr>
            <a:spLocks noGrp="1"/>
          </p:cNvSpPr>
          <p:nvPr>
            <p:ph type="dt" sz="half" idx="10"/>
          </p:nvPr>
        </p:nvSpPr>
        <p:spPr/>
        <p:txBody>
          <a:bodyPr/>
          <a:lstStyle/>
          <a:p>
            <a:fld id="{03F41C87-7AD9-4845-A077-840E4A0F3F06}" type="datetimeFigureOut">
              <a:rPr lang="en-US"/>
              <a:t>11/15/2021</a:t>
            </a:fld>
            <a:endParaRPr/>
          </a:p>
        </p:txBody>
      </p:sp>
      <p:sp>
        <p:nvSpPr>
          <p:cNvPr id="9" name="Slide Number Placeholder 8"/>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4" name="Footer Placeholder 3"/>
          <p:cNvSpPr>
            <a:spLocks noGrp="1"/>
          </p:cNvSpPr>
          <p:nvPr>
            <p:ph type="ftr" sz="quarter" idx="11"/>
          </p:nvPr>
        </p:nvSpPr>
        <p:spPr/>
        <p:txBody>
          <a:bodyPr/>
          <a:lstStyle/>
          <a:p>
            <a:endParaRPr/>
          </a:p>
        </p:txBody>
      </p:sp>
      <p:sp>
        <p:nvSpPr>
          <p:cNvPr id="3" name="Date Placeholder 2"/>
          <p:cNvSpPr>
            <a:spLocks noGrp="1"/>
          </p:cNvSpPr>
          <p:nvPr>
            <p:ph type="dt" sz="half" idx="10"/>
          </p:nvPr>
        </p:nvSpPr>
        <p:spPr/>
        <p:txBody>
          <a:bodyPr/>
          <a:lstStyle/>
          <a:p>
            <a:fld id="{03F41C87-7AD9-4845-A077-840E4A0F3F06}" type="datetimeFigureOut">
              <a:rPr lang="en-US"/>
              <a:t>11/15/2021</a:t>
            </a:fld>
            <a:endParaRPr/>
          </a:p>
        </p:txBody>
      </p:sp>
      <p:sp>
        <p:nvSpPr>
          <p:cNvPr id="5" name="Slide Number Placeholder 4"/>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solidFill>
          <a:schemeClr val="bg2"/>
        </a:solid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a:p>
        </p:txBody>
      </p:sp>
      <p:sp>
        <p:nvSpPr>
          <p:cNvPr id="2" name="Date Placeholder 1"/>
          <p:cNvSpPr>
            <a:spLocks noGrp="1"/>
          </p:cNvSpPr>
          <p:nvPr>
            <p:ph type="dt" sz="half" idx="10"/>
          </p:nvPr>
        </p:nvSpPr>
        <p:spPr/>
        <p:txBody>
          <a:bodyPr/>
          <a:lstStyle/>
          <a:p>
            <a:fld id="{03F41C87-7AD9-4845-A077-840E4A0F3F06}" type="datetimeFigureOut">
              <a:rPr lang="en-US"/>
              <a:t>11/15/2021</a:t>
            </a:fld>
            <a:endParaRPr/>
          </a:p>
        </p:txBody>
      </p:sp>
      <p:sp>
        <p:nvSpPr>
          <p:cNvPr id="4" name="Slide Number Placeholder 3"/>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Autofit/>
          </a:bodyPr>
          <a:lstStyle>
            <a:lvl1pPr algn="l">
              <a:lnSpc>
                <a:spcPct val="90000"/>
              </a:lnSpc>
              <a:defRPr sz="3600" b="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Content Placeholder 2"/>
          <p:cNvSpPr>
            <a:spLocks noGrp="1"/>
          </p:cNvSpPr>
          <p:nvPr>
            <p:ph idx="1"/>
          </p:nvPr>
        </p:nvSpPr>
        <p:spPr>
          <a:xfrm>
            <a:off x="4951414" y="685800"/>
            <a:ext cx="6400800" cy="5334000"/>
          </a:xfrm>
        </p:spPr>
        <p:txBody>
          <a:bodyPr>
            <a:normAutofit/>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a:p>
        </p:txBody>
      </p:sp>
      <p:sp>
        <p:nvSpPr>
          <p:cNvPr id="6" name="Footer Placeholder 5"/>
          <p:cNvSpPr>
            <a:spLocks noGrp="1"/>
          </p:cNvSpPr>
          <p:nvPr>
            <p:ph type="ftr" sz="quarter" idx="11"/>
          </p:nvPr>
        </p:nvSpPr>
        <p:spPr/>
        <p:txBody>
          <a:bodyPr/>
          <a:lstStyle/>
          <a:p>
            <a:endParaRPr/>
          </a:p>
        </p:txBody>
      </p:sp>
      <p:sp>
        <p:nvSpPr>
          <p:cNvPr id="5" name="Date Placeholder 4"/>
          <p:cNvSpPr>
            <a:spLocks noGrp="1"/>
          </p:cNvSpPr>
          <p:nvPr>
            <p:ph type="dt" sz="half" idx="10"/>
          </p:nvPr>
        </p:nvSpPr>
        <p:spPr/>
        <p:txBody>
          <a:bodyPr/>
          <a:lstStyle/>
          <a:p>
            <a:fld id="{03F41C87-7AD9-4845-A077-840E4A0F3F06}" type="datetimeFigureOut">
              <a:rPr lang="en-US"/>
              <a:t>11/15/2021</a:t>
            </a:fld>
            <a:endParaRPr/>
          </a:p>
        </p:txBody>
      </p:sp>
      <p:sp>
        <p:nvSpPr>
          <p:cNvPr id="7" name="Slide Number Placeholder 6"/>
          <p:cNvSpPr>
            <a:spLocks noGrp="1"/>
          </p:cNvSpPr>
          <p:nvPr>
            <p:ph type="sldNum" sz="quarter" idx="12"/>
          </p:nvPr>
        </p:nvSpPr>
        <p:spPr/>
        <p:txBody>
          <a:bodyPr/>
          <a:lstStyle/>
          <a:p>
            <a:fld id="{2A013F82-EE5E-44EE-A61D-E31C6657F26F}" type="slidenum">
              <a:rPr/>
              <a:t>‹#›</a:t>
            </a:fld>
            <a:endParaRPr/>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1055604" y="1905000"/>
            <a:ext cx="3596607" cy="2667000"/>
          </a:xfrm>
        </p:spPr>
        <p:txBody>
          <a:bodyPr anchor="b">
            <a:normAutofit/>
          </a:bodyPr>
          <a:lstStyle>
            <a:lvl1pPr algn="l">
              <a:lnSpc>
                <a:spcPct val="90000"/>
              </a:lnSpc>
              <a:defRPr sz="3600" b="0" i="0" baseline="0">
                <a:solidFill>
                  <a:schemeClr val="tx1"/>
                </a:solidFill>
              </a:defRPr>
            </a:lvl1pPr>
          </a:lstStyle>
          <a:p>
            <a:r>
              <a:rPr lang="en-US" smtClean="0"/>
              <a:t>Click to edit Master title style</a:t>
            </a:r>
            <a:endParaRPr/>
          </a:p>
        </p:txBody>
      </p:sp>
      <p:sp>
        <p:nvSpPr>
          <p:cNvPr id="4" name="Text Placeholder 3"/>
          <p:cNvSpPr>
            <a:spLocks noGrp="1"/>
          </p:cNvSpPr>
          <p:nvPr>
            <p:ph type="body" sz="half" idx="2"/>
          </p:nvPr>
        </p:nvSpPr>
        <p:spPr>
          <a:xfrm>
            <a:off x="1065213" y="4648200"/>
            <a:ext cx="3581399" cy="1371600"/>
          </a:xfrm>
        </p:spPr>
        <p:txBody>
          <a:bodyPr>
            <a:normAutofit/>
          </a:bodyPr>
          <a:lstStyle>
            <a:lvl1pPr marL="0" indent="0">
              <a:lnSpc>
                <a:spcPct val="90000"/>
              </a:lnSpc>
              <a:spcBef>
                <a:spcPts val="12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3" name="Picture Placeholder 2" descr="An empty placeholder to add an image. Click on the placeholder and select the image that you wish to add."/>
          <p:cNvSpPr>
            <a:spLocks noGrp="1"/>
          </p:cNvSpPr>
          <p:nvPr>
            <p:ph type="pic" idx="1"/>
          </p:nvPr>
        </p:nvSpPr>
        <p:spPr>
          <a:xfrm>
            <a:off x="4951414" y="685800"/>
            <a:ext cx="6400799" cy="5334000"/>
          </a:xfrm>
          <a:solidFill>
            <a:schemeClr val="bg2"/>
          </a:solidFill>
          <a:ln w="76200">
            <a:solidFill>
              <a:schemeClr val="tx1"/>
            </a:solidFill>
            <a:miter lim="800000"/>
          </a:ln>
        </p:spPr>
        <p:txBody>
          <a:bodyPr>
            <a:normAutofit/>
          </a:bodyPr>
          <a:lstStyle>
            <a:lvl1pPr marL="0" indent="0" algn="ctr">
              <a:buNone/>
              <a:defRPr sz="24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a:p>
        </p:txBody>
      </p:sp>
      <p:sp>
        <p:nvSpPr>
          <p:cNvPr id="6" name="Footer Placeholder 5"/>
          <p:cNvSpPr>
            <a:spLocks noGrp="1"/>
          </p:cNvSpPr>
          <p:nvPr>
            <p:ph type="ftr" sz="quarter" idx="11"/>
          </p:nvPr>
        </p:nvSpPr>
        <p:spPr/>
        <p:txBody>
          <a:bodyPr/>
          <a:lstStyle/>
          <a:p>
            <a:endParaRPr dirty="0"/>
          </a:p>
        </p:txBody>
      </p:sp>
      <p:sp>
        <p:nvSpPr>
          <p:cNvPr id="5" name="Date Placeholder 4"/>
          <p:cNvSpPr>
            <a:spLocks noGrp="1"/>
          </p:cNvSpPr>
          <p:nvPr>
            <p:ph type="dt" sz="half" idx="10"/>
          </p:nvPr>
        </p:nvSpPr>
        <p:spPr/>
        <p:txBody>
          <a:bodyPr/>
          <a:lstStyle/>
          <a:p>
            <a:fld id="{03F41C87-7AD9-4845-A077-840E4A0F3F06}" type="datetimeFigureOut">
              <a:rPr lang="en-US"/>
              <a:pPr/>
              <a:t>11/15/2021</a:t>
            </a:fld>
            <a:endParaRPr/>
          </a:p>
        </p:txBody>
      </p:sp>
      <p:sp>
        <p:nvSpPr>
          <p:cNvPr id="7" name="Slide Number Placeholder 6"/>
          <p:cNvSpPr>
            <a:spLocks noGrp="1"/>
          </p:cNvSpPr>
          <p:nvPr>
            <p:ph type="sldNum" sz="quarter" idx="12"/>
          </p:nvPr>
        </p:nvSpPr>
        <p:spPr/>
        <p:txBody>
          <a:bodyPr/>
          <a:lstStyle/>
          <a:p>
            <a:fld id="{2A013F82-EE5E-44EE-A61D-E31C6657F26F}" type="slidenum">
              <a:rPr/>
              <a:pPr/>
              <a:t>‹#›</a:t>
            </a:fld>
            <a:endParaRPr/>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r>
              <a:rPr lang="en-US" smtClean="0"/>
              <a:t>Click to edit Master title style</a:t>
            </a:r>
            <a:endParaRPr/>
          </a:p>
        </p:txBody>
      </p:sp>
      <p:sp>
        <p:nvSpPr>
          <p:cNvPr id="3" name="Text Placeholder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Footer Placeholder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a:defRPr sz="1100">
                <a:solidFill>
                  <a:schemeClr val="tx1">
                    <a:tint val="75000"/>
                  </a:schemeClr>
                </a:solidFill>
              </a:defRPr>
            </a:lvl1pPr>
          </a:lstStyle>
          <a:p>
            <a:endParaRPr lang="en-US" dirty="0"/>
          </a:p>
        </p:txBody>
      </p:sp>
      <p:sp>
        <p:nvSpPr>
          <p:cNvPr id="4" name="Date Placeholder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03F41C87-7AD9-4845-A077-840E4A0F3F06}" type="datetimeFigureOut">
              <a:rPr lang="en-US" smtClean="0"/>
              <a:pPr/>
              <a:t>11/15/2021</a:t>
            </a:fld>
            <a:endParaRPr lang="en-US"/>
          </a:p>
        </p:txBody>
      </p:sp>
      <p:sp>
        <p:nvSpPr>
          <p:cNvPr id="6" name="Slide Number Placeholder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a:defRPr sz="1100">
                <a:solidFill>
                  <a:schemeClr val="tx1">
                    <a:tint val="75000"/>
                  </a:schemeClr>
                </a:solidFill>
              </a:defRPr>
            </a:lvl1pPr>
          </a:lstStyle>
          <a:p>
            <a:fld id="{2A013F82-EE5E-44EE-A61D-E31C6657F26F}" type="slidenum">
              <a:rPr lang="en-US" smtClean="0"/>
              <a:pPr/>
              <a:t>‹#›</a:t>
            </a:fld>
            <a:endParaRPr lang="en-US"/>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US" dirty="0" smtClean="0"/>
              <a:t>Journey</a:t>
            </a:r>
            <a:endParaRPr lang="en-US" dirty="0"/>
          </a:p>
        </p:txBody>
      </p:sp>
      <p:sp>
        <p:nvSpPr>
          <p:cNvPr id="4" name="Subtitle 3"/>
          <p:cNvSpPr>
            <a:spLocks noGrp="1"/>
          </p:cNvSpPr>
          <p:nvPr>
            <p:ph type="subTitle" idx="1"/>
          </p:nvPr>
        </p:nvSpPr>
        <p:spPr/>
        <p:txBody>
          <a:bodyPr>
            <a:normAutofit/>
          </a:bodyPr>
          <a:lstStyle/>
          <a:p>
            <a:r>
              <a:rPr lang="it-IT" sz="3600" dirty="0" smtClean="0"/>
              <a:t>At the crossroads</a:t>
            </a:r>
            <a:endParaRPr lang="it-IT" sz="3600" dirty="0"/>
          </a:p>
        </p:txBody>
      </p:sp>
    </p:spTree>
    <p:extLst>
      <p:ext uri="{BB962C8B-B14F-4D97-AF65-F5344CB8AC3E}">
        <p14:creationId xmlns:p14="http://schemas.microsoft.com/office/powerpoint/2010/main" val="677437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2" y="457200"/>
            <a:ext cx="10591800" cy="3139321"/>
          </a:xfrm>
          <a:prstGeom prst="rect">
            <a:avLst/>
          </a:prstGeom>
          <a:noFill/>
        </p:spPr>
        <p:txBody>
          <a:bodyPr wrap="square" rtlCol="0">
            <a:spAutoFit/>
          </a:bodyPr>
          <a:lstStyle/>
          <a:p>
            <a:r>
              <a:rPr lang="en-US" sz="3600" b="1" dirty="0" smtClean="0"/>
              <a:t>Then Paul says this:</a:t>
            </a:r>
            <a:r>
              <a:rPr lang="en-US" sz="3600" dirty="0" smtClean="0"/>
              <a:t> </a:t>
            </a:r>
            <a:r>
              <a:rPr lang="en-US" sz="3600" i="1" u="sng" dirty="0" smtClean="0"/>
              <a:t>Now </a:t>
            </a:r>
            <a:r>
              <a:rPr lang="en-US" sz="3600" i="1" u="sng" dirty="0"/>
              <a:t>these things happened to them as an example, and they were written for our instruction, upon whom the ends of the ages have </a:t>
            </a:r>
            <a:r>
              <a:rPr lang="en-US" sz="3600" i="1" u="sng" dirty="0" smtClean="0"/>
              <a:t>come</a:t>
            </a:r>
            <a:r>
              <a:rPr lang="en-US" sz="3600" u="sng" dirty="0" smtClean="0"/>
              <a:t> </a:t>
            </a:r>
            <a:r>
              <a:rPr lang="en-US" sz="3600" u="sng" dirty="0"/>
              <a:t>(1 Cor. 10:11).</a:t>
            </a:r>
          </a:p>
          <a:p>
            <a:endParaRPr lang="en-US" dirty="0"/>
          </a:p>
          <a:p>
            <a:endParaRPr lang="en-US" sz="3600" dirty="0"/>
          </a:p>
        </p:txBody>
      </p:sp>
      <p:sp>
        <p:nvSpPr>
          <p:cNvPr id="3" name="TextBox 2"/>
          <p:cNvSpPr txBox="1"/>
          <p:nvPr/>
        </p:nvSpPr>
        <p:spPr>
          <a:xfrm>
            <a:off x="309937" y="2971800"/>
            <a:ext cx="10972800" cy="3570208"/>
          </a:xfrm>
          <a:prstGeom prst="rect">
            <a:avLst/>
          </a:prstGeom>
          <a:noFill/>
        </p:spPr>
        <p:txBody>
          <a:bodyPr wrap="square" rtlCol="0">
            <a:spAutoFit/>
          </a:bodyPr>
          <a:lstStyle/>
          <a:p>
            <a:pPr marL="571500" indent="-571500">
              <a:spcAft>
                <a:spcPts val="1200"/>
              </a:spcAft>
              <a:buClr>
                <a:schemeClr val="accent1"/>
              </a:buClr>
              <a:buFont typeface="Arial" panose="020B0604020202020204" pitchFamily="34" charset="0"/>
              <a:buChar char="•"/>
            </a:pPr>
            <a:r>
              <a:rPr lang="en-US" sz="3600" dirty="0" smtClean="0"/>
              <a:t>“were written” – We don’t receive God’s direct admonition (Israel did!) – but the accounts in Numbers provide written instruction </a:t>
            </a:r>
            <a:r>
              <a:rPr lang="en-US" sz="3600" i="1" dirty="0" smtClean="0"/>
              <a:t>(</a:t>
            </a:r>
            <a:r>
              <a:rPr lang="el-GR" sz="3600" i="1" dirty="0" smtClean="0"/>
              <a:t>νουθεσία</a:t>
            </a:r>
            <a:r>
              <a:rPr lang="en-US" sz="3600" i="1" dirty="0" smtClean="0"/>
              <a:t>) </a:t>
            </a:r>
            <a:r>
              <a:rPr lang="en-US" sz="3600" dirty="0" smtClean="0"/>
              <a:t> for us!</a:t>
            </a:r>
          </a:p>
          <a:p>
            <a:pPr marL="571500" indent="-571500">
              <a:spcAft>
                <a:spcPts val="1200"/>
              </a:spcAft>
              <a:buClr>
                <a:schemeClr val="accent1"/>
              </a:buClr>
              <a:buFont typeface="Arial" panose="020B0604020202020204" pitchFamily="34" charset="0"/>
              <a:buChar char="•"/>
            </a:pPr>
            <a:r>
              <a:rPr lang="en-US" sz="3600" dirty="0" smtClean="0"/>
              <a:t> Numbers gives relevant instruction to Christians (in Corinth and in Memphis)! </a:t>
            </a:r>
            <a:r>
              <a:rPr lang="en-US" sz="3600" dirty="0"/>
              <a:t>It diagnoses how </a:t>
            </a:r>
            <a:r>
              <a:rPr lang="en-US" sz="3600" dirty="0" smtClean="0"/>
              <a:t>bad decisions were made / how to make good decisions.</a:t>
            </a:r>
            <a:endParaRPr lang="en-US" sz="3600" dirty="0"/>
          </a:p>
        </p:txBody>
      </p:sp>
    </p:spTree>
    <p:extLst>
      <p:ext uri="{BB962C8B-B14F-4D97-AF65-F5344CB8AC3E}">
        <p14:creationId xmlns:p14="http://schemas.microsoft.com/office/powerpoint/2010/main" val="6767551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5 Decision-Maker </a:t>
            </a:r>
            <a:r>
              <a:rPr lang="en-US" sz="4000" dirty="0"/>
              <a:t>Benefits </a:t>
            </a:r>
            <a:r>
              <a:rPr lang="en-US" sz="4000" dirty="0" smtClean="0"/>
              <a:t>from Numbers</a:t>
            </a:r>
            <a:endParaRPr lang="en-US" sz="4000" dirty="0"/>
          </a:p>
        </p:txBody>
      </p:sp>
      <p:sp>
        <p:nvSpPr>
          <p:cNvPr id="14" name="Content Placeholder 13"/>
          <p:cNvSpPr>
            <a:spLocks noGrp="1"/>
          </p:cNvSpPr>
          <p:nvPr>
            <p:ph idx="1"/>
          </p:nvPr>
        </p:nvSpPr>
        <p:spPr>
          <a:xfrm>
            <a:off x="912812" y="1295400"/>
            <a:ext cx="10896600" cy="5410200"/>
          </a:xfrm>
        </p:spPr>
        <p:txBody>
          <a:bodyPr>
            <a:normAutofit/>
          </a:bodyPr>
          <a:lstStyle/>
          <a:p>
            <a:pPr>
              <a:spcAft>
                <a:spcPts val="1200"/>
              </a:spcAft>
            </a:pPr>
            <a:r>
              <a:rPr lang="en-US" sz="3600" dirty="0"/>
              <a:t>Examples of poor decisions? </a:t>
            </a:r>
            <a:r>
              <a:rPr lang="en-US" sz="3600" dirty="0" smtClean="0">
                <a:solidFill>
                  <a:srgbClr val="FFFF00"/>
                </a:solidFill>
              </a:rPr>
              <a:t>✔</a:t>
            </a:r>
          </a:p>
          <a:p>
            <a:pPr>
              <a:spcAft>
                <a:spcPts val="1200"/>
              </a:spcAft>
            </a:pPr>
            <a:r>
              <a:rPr lang="en-US" sz="3600" dirty="0" smtClean="0"/>
              <a:t>Consequences obvious (23K die in a day, serpents, destroyer) </a:t>
            </a:r>
            <a:r>
              <a:rPr lang="en-US" sz="3600" dirty="0" smtClean="0">
                <a:solidFill>
                  <a:srgbClr val="FFFF00"/>
                </a:solidFill>
              </a:rPr>
              <a:t>✔</a:t>
            </a:r>
          </a:p>
          <a:p>
            <a:pPr>
              <a:spcAft>
                <a:spcPts val="1200"/>
              </a:spcAft>
            </a:pPr>
            <a:r>
              <a:rPr lang="en-US" sz="3600" dirty="0" smtClean="0"/>
              <a:t>Analysis </a:t>
            </a:r>
            <a:r>
              <a:rPr lang="en-US" sz="3600" dirty="0"/>
              <a:t>of where they went wrong? </a:t>
            </a:r>
            <a:r>
              <a:rPr lang="en-US" sz="3600" dirty="0" smtClean="0">
                <a:solidFill>
                  <a:srgbClr val="FFFF00"/>
                </a:solidFill>
              </a:rPr>
              <a:t>✔</a:t>
            </a:r>
            <a:r>
              <a:rPr lang="en-US" sz="3600" dirty="0" smtClean="0"/>
              <a:t> Commentary by God!</a:t>
            </a:r>
            <a:endParaRPr lang="en-US" sz="3600" dirty="0"/>
          </a:p>
          <a:p>
            <a:pPr>
              <a:spcAft>
                <a:spcPts val="1200"/>
              </a:spcAft>
            </a:pPr>
            <a:r>
              <a:rPr lang="en-US" sz="3600" dirty="0" smtClean="0"/>
              <a:t>Perfectly Recorded </a:t>
            </a:r>
            <a:r>
              <a:rPr lang="en-US" sz="3600" dirty="0" smtClean="0">
                <a:solidFill>
                  <a:srgbClr val="FFFF00"/>
                </a:solidFill>
              </a:rPr>
              <a:t>✔</a:t>
            </a:r>
            <a:r>
              <a:rPr lang="en-US" sz="3600" dirty="0" smtClean="0"/>
              <a:t> </a:t>
            </a:r>
            <a:endParaRPr lang="en-US" sz="3600" dirty="0"/>
          </a:p>
          <a:p>
            <a:pPr>
              <a:spcAft>
                <a:spcPts val="1200"/>
              </a:spcAft>
            </a:pPr>
            <a:r>
              <a:rPr lang="en-US" sz="3600" dirty="0"/>
              <a:t>Specifically selected for us? </a:t>
            </a:r>
            <a:r>
              <a:rPr lang="en-US" sz="3600" dirty="0" smtClean="0">
                <a:solidFill>
                  <a:srgbClr val="FFFF00"/>
                </a:solidFill>
              </a:rPr>
              <a:t>✔</a:t>
            </a:r>
            <a:endParaRPr lang="en-US" sz="3600" dirty="0"/>
          </a:p>
        </p:txBody>
      </p:sp>
    </p:spTree>
    <p:extLst>
      <p:ext uri="{BB962C8B-B14F-4D97-AF65-F5344CB8AC3E}">
        <p14:creationId xmlns:p14="http://schemas.microsoft.com/office/powerpoint/2010/main" val="4040139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Background on Numbers</a:t>
            </a:r>
            <a:endParaRPr lang="en-US" sz="4000" dirty="0"/>
          </a:p>
        </p:txBody>
      </p:sp>
      <p:sp>
        <p:nvSpPr>
          <p:cNvPr id="14" name="Content Placeholder 13"/>
          <p:cNvSpPr>
            <a:spLocks noGrp="1"/>
          </p:cNvSpPr>
          <p:nvPr>
            <p:ph idx="1"/>
          </p:nvPr>
        </p:nvSpPr>
        <p:spPr>
          <a:xfrm>
            <a:off x="1065212" y="1143000"/>
            <a:ext cx="10210800" cy="5486400"/>
          </a:xfrm>
        </p:spPr>
        <p:txBody>
          <a:bodyPr>
            <a:normAutofit/>
          </a:bodyPr>
          <a:lstStyle/>
          <a:p>
            <a:pPr marL="0" indent="0">
              <a:spcAft>
                <a:spcPts val="1200"/>
              </a:spcAft>
              <a:buNone/>
            </a:pPr>
            <a:r>
              <a:rPr lang="en-US" sz="4000" b="1" dirty="0" smtClean="0"/>
              <a:t>Numbers’ Place in the Big Five (Pentateuch)</a:t>
            </a:r>
          </a:p>
          <a:p>
            <a:pPr>
              <a:spcAft>
                <a:spcPts val="1200"/>
              </a:spcAft>
            </a:pPr>
            <a:r>
              <a:rPr lang="en-US" sz="3600" dirty="0" smtClean="0"/>
              <a:t>Genesis</a:t>
            </a:r>
            <a:r>
              <a:rPr lang="en-US" sz="3600" dirty="0"/>
              <a:t>: Origin Story</a:t>
            </a:r>
          </a:p>
          <a:p>
            <a:pPr>
              <a:spcAft>
                <a:spcPts val="1200"/>
              </a:spcAft>
            </a:pPr>
            <a:r>
              <a:rPr lang="en-US" sz="3600" dirty="0"/>
              <a:t>Exodus: How God Redeemed His People</a:t>
            </a:r>
          </a:p>
          <a:p>
            <a:pPr>
              <a:spcAft>
                <a:spcPts val="1200"/>
              </a:spcAft>
            </a:pPr>
            <a:r>
              <a:rPr lang="en-US" sz="3600" dirty="0"/>
              <a:t>Leviticus: How a Redeemed People Should Live</a:t>
            </a:r>
          </a:p>
          <a:p>
            <a:pPr>
              <a:spcAft>
                <a:spcPts val="1200"/>
              </a:spcAft>
            </a:pPr>
            <a:r>
              <a:rPr lang="en-US" sz="3600" dirty="0"/>
              <a:t>Numbers: </a:t>
            </a:r>
            <a:r>
              <a:rPr lang="en-US" sz="3600" dirty="0" smtClean="0"/>
              <a:t>38 </a:t>
            </a:r>
            <a:r>
              <a:rPr lang="en-US" sz="3600" dirty="0"/>
              <a:t>Year Travel Diary</a:t>
            </a:r>
          </a:p>
          <a:p>
            <a:pPr>
              <a:spcAft>
                <a:spcPts val="1200"/>
              </a:spcAft>
            </a:pPr>
            <a:r>
              <a:rPr lang="en-US" sz="3600" dirty="0"/>
              <a:t>Deuteronomy: Big Pep Talk Before Game Day</a:t>
            </a:r>
          </a:p>
        </p:txBody>
      </p:sp>
    </p:spTree>
    <p:extLst>
      <p:ext uri="{BB962C8B-B14F-4D97-AF65-F5344CB8AC3E}">
        <p14:creationId xmlns:p14="http://schemas.microsoft.com/office/powerpoint/2010/main" val="37885837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solidFill>
                  <a:schemeClr val="tx1">
                    <a:lumMod val="50000"/>
                  </a:schemeClr>
                </a:solidFill>
              </a:rPr>
              <a:t>Background on Numbers</a:t>
            </a:r>
            <a:endParaRPr lang="en-US" sz="4000" dirty="0">
              <a:solidFill>
                <a:schemeClr val="tx1">
                  <a:lumMod val="50000"/>
                </a:schemeClr>
              </a:solidFill>
            </a:endParaRPr>
          </a:p>
        </p:txBody>
      </p:sp>
      <p:sp>
        <p:nvSpPr>
          <p:cNvPr id="14" name="Content Placeholder 13"/>
          <p:cNvSpPr>
            <a:spLocks noGrp="1"/>
          </p:cNvSpPr>
          <p:nvPr>
            <p:ph idx="1"/>
          </p:nvPr>
        </p:nvSpPr>
        <p:spPr>
          <a:xfrm>
            <a:off x="1065212" y="1295400"/>
            <a:ext cx="10210800" cy="4953000"/>
          </a:xfrm>
        </p:spPr>
        <p:txBody>
          <a:bodyPr>
            <a:normAutofit/>
          </a:bodyPr>
          <a:lstStyle/>
          <a:p>
            <a:pPr marL="0" indent="0">
              <a:spcAft>
                <a:spcPts val="1200"/>
              </a:spcAft>
              <a:buNone/>
            </a:pPr>
            <a:r>
              <a:rPr lang="en-US" sz="4000" b="1" dirty="0" smtClean="0"/>
              <a:t>Book Title:</a:t>
            </a:r>
          </a:p>
          <a:p>
            <a:pPr>
              <a:spcAft>
                <a:spcPts val="1200"/>
              </a:spcAft>
            </a:pPr>
            <a:r>
              <a:rPr lang="en-US" sz="3600" dirty="0" smtClean="0"/>
              <a:t>Title irony: The book includes a bunch of counts but the message is “It’s </a:t>
            </a:r>
            <a:r>
              <a:rPr lang="en-US" sz="3600" dirty="0"/>
              <a:t>not about the numbers</a:t>
            </a:r>
            <a:r>
              <a:rPr lang="en-US" sz="3600" dirty="0" smtClean="0"/>
              <a:t>!”</a:t>
            </a:r>
            <a:endParaRPr lang="en-US" sz="3600" dirty="0"/>
          </a:p>
          <a:p>
            <a:pPr>
              <a:spcAft>
                <a:spcPts val="1200"/>
              </a:spcAft>
            </a:pPr>
            <a:r>
              <a:rPr lang="en-US" sz="3600" dirty="0" smtClean="0"/>
              <a:t>Hebrew Title = </a:t>
            </a:r>
            <a:r>
              <a:rPr lang="en-US" sz="3600" i="1" dirty="0" err="1" smtClean="0"/>
              <a:t>Bemidbar</a:t>
            </a:r>
            <a:r>
              <a:rPr lang="en-US" sz="3600" dirty="0" smtClean="0"/>
              <a:t> </a:t>
            </a:r>
            <a:r>
              <a:rPr lang="en-US" sz="3600" dirty="0"/>
              <a:t>– </a:t>
            </a:r>
            <a:r>
              <a:rPr lang="en-US" sz="3600" i="1" dirty="0"/>
              <a:t>in the desert of</a:t>
            </a:r>
            <a:endParaRPr lang="en-US" sz="3600" dirty="0"/>
          </a:p>
          <a:p>
            <a:pPr>
              <a:spcAft>
                <a:spcPts val="1200"/>
              </a:spcAft>
            </a:pPr>
            <a:r>
              <a:rPr lang="en-US" sz="3600" dirty="0"/>
              <a:t>The desert was God’s classroom for training and preparation of Israel for her next great adventure.</a:t>
            </a:r>
          </a:p>
        </p:txBody>
      </p:sp>
    </p:spTree>
    <p:extLst>
      <p:ext uri="{BB962C8B-B14F-4D97-AF65-F5344CB8AC3E}">
        <p14:creationId xmlns:p14="http://schemas.microsoft.com/office/powerpoint/2010/main" val="24883870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solidFill>
                  <a:schemeClr val="tx1">
                    <a:lumMod val="50000"/>
                  </a:schemeClr>
                </a:solidFill>
              </a:rPr>
              <a:t>Background on Numbers</a:t>
            </a:r>
            <a:endParaRPr lang="en-US" sz="4000" dirty="0">
              <a:solidFill>
                <a:schemeClr val="tx1">
                  <a:lumMod val="50000"/>
                </a:schemeClr>
              </a:solidFill>
            </a:endParaRPr>
          </a:p>
        </p:txBody>
      </p:sp>
      <p:sp>
        <p:nvSpPr>
          <p:cNvPr id="14" name="Content Placeholder 13"/>
          <p:cNvSpPr>
            <a:spLocks noGrp="1"/>
          </p:cNvSpPr>
          <p:nvPr>
            <p:ph idx="1"/>
          </p:nvPr>
        </p:nvSpPr>
        <p:spPr>
          <a:xfrm>
            <a:off x="1065212" y="1295400"/>
            <a:ext cx="10210800" cy="4953000"/>
          </a:xfrm>
        </p:spPr>
        <p:txBody>
          <a:bodyPr>
            <a:noAutofit/>
          </a:bodyPr>
          <a:lstStyle/>
          <a:p>
            <a:r>
              <a:rPr lang="en-US" sz="3600" dirty="0"/>
              <a:t>Written in 1406 BC: </a:t>
            </a:r>
            <a:r>
              <a:rPr lang="en-US" sz="3600" i="1" dirty="0"/>
              <a:t>These are the commandments and the ordinances which the Lord commanded to the sons of Israel through Moses in the plains of Moab by the Jordan opposite Jericho</a:t>
            </a:r>
            <a:r>
              <a:rPr lang="en-US" sz="3600" dirty="0"/>
              <a:t> (Num. 36:13).</a:t>
            </a:r>
          </a:p>
          <a:p>
            <a:r>
              <a:rPr lang="en-US" sz="3600" dirty="0"/>
              <a:t>Recounts journey (with occasional administrative side-bars) from </a:t>
            </a:r>
            <a:r>
              <a:rPr lang="en-US" sz="3600" dirty="0" smtClean="0"/>
              <a:t>Sinai (starting point).</a:t>
            </a:r>
            <a:endParaRPr lang="en-US" sz="3600" dirty="0"/>
          </a:p>
          <a:p>
            <a:r>
              <a:rPr lang="en-US" sz="3600" dirty="0"/>
              <a:t>Caravan moves out in Chap 1o:11 when cloud moves – 19 days </a:t>
            </a:r>
            <a:r>
              <a:rPr lang="en-US" sz="3600" dirty="0" smtClean="0"/>
              <a:t>after Numbers 1:1!</a:t>
            </a:r>
            <a:endParaRPr lang="en-US" sz="3600" dirty="0"/>
          </a:p>
        </p:txBody>
      </p:sp>
    </p:spTree>
    <p:extLst>
      <p:ext uri="{BB962C8B-B14F-4D97-AF65-F5344CB8AC3E}">
        <p14:creationId xmlns:p14="http://schemas.microsoft.com/office/powerpoint/2010/main" val="39103659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solidFill>
                  <a:schemeClr val="tx1">
                    <a:lumMod val="50000"/>
                  </a:schemeClr>
                </a:solidFill>
              </a:rPr>
              <a:t>Background on Numbers</a:t>
            </a:r>
            <a:endParaRPr lang="en-US" sz="4000" dirty="0">
              <a:solidFill>
                <a:schemeClr val="tx1">
                  <a:lumMod val="50000"/>
                </a:schemeClr>
              </a:solidFill>
            </a:endParaRPr>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Chapter </a:t>
            </a:r>
            <a:r>
              <a:rPr lang="en-US" sz="3600" dirty="0"/>
              <a:t>33 is the route itinerary </a:t>
            </a:r>
            <a:r>
              <a:rPr lang="en-US" sz="3600" dirty="0" smtClean="0"/>
              <a:t>Moses recounts </a:t>
            </a:r>
            <a:r>
              <a:rPr lang="en-US" sz="3600" dirty="0"/>
              <a:t>– 41 campsites</a:t>
            </a:r>
            <a:r>
              <a:rPr lang="en-US" sz="3600" dirty="0" smtClean="0"/>
              <a:t>! Original cloud based GPS!! </a:t>
            </a:r>
            <a:endParaRPr lang="en-US" sz="3600" dirty="0"/>
          </a:p>
          <a:p>
            <a:pPr>
              <a:spcAft>
                <a:spcPts val="1200"/>
              </a:spcAft>
            </a:pPr>
            <a:r>
              <a:rPr lang="en-US" sz="3600" dirty="0"/>
              <a:t>Recounts </a:t>
            </a:r>
            <a:r>
              <a:rPr lang="en-US" dirty="0" smtClean="0"/>
              <a:t>≅ </a:t>
            </a:r>
            <a:r>
              <a:rPr lang="en-US" sz="3600" dirty="0" smtClean="0"/>
              <a:t>13,870 days camping journey </a:t>
            </a:r>
            <a:r>
              <a:rPr lang="en-US" sz="3600" dirty="0"/>
              <a:t>(with occasional administrative side-bars) from Sinai</a:t>
            </a:r>
            <a:r>
              <a:rPr lang="en-US" sz="3600" dirty="0" smtClean="0"/>
              <a:t>.</a:t>
            </a:r>
          </a:p>
          <a:p>
            <a:pPr>
              <a:spcAft>
                <a:spcPts val="1200"/>
              </a:spcAft>
            </a:pPr>
            <a:r>
              <a:rPr lang="en-US" sz="3600" dirty="0" smtClean="0"/>
              <a:t>Mostly “key events” along the way.</a:t>
            </a:r>
          </a:p>
          <a:p>
            <a:pPr>
              <a:spcAft>
                <a:spcPts val="1200"/>
              </a:spcAft>
            </a:pPr>
            <a:r>
              <a:rPr lang="en-US" sz="3600" dirty="0" smtClean="0"/>
              <a:t>We will look at eight “key days” (plus one more when we are close to installing Pastor Next).</a:t>
            </a:r>
            <a:endParaRPr lang="en-US" sz="3600" dirty="0"/>
          </a:p>
        </p:txBody>
      </p:sp>
    </p:spTree>
    <p:extLst>
      <p:ext uri="{BB962C8B-B14F-4D97-AF65-F5344CB8AC3E}">
        <p14:creationId xmlns:p14="http://schemas.microsoft.com/office/powerpoint/2010/main" val="23167322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89013" y="381000"/>
            <a:ext cx="9677402" cy="838200"/>
          </a:xfrm>
        </p:spPr>
        <p:txBody>
          <a:bodyPr>
            <a:normAutofit/>
          </a:bodyPr>
          <a:lstStyle/>
          <a:p>
            <a:r>
              <a:rPr lang="en-US" sz="4000" b="1" dirty="0" smtClean="0"/>
              <a:t>A Striking Comparison</a:t>
            </a:r>
            <a:endParaRPr lang="en-US" sz="4000" b="1" dirty="0"/>
          </a:p>
        </p:txBody>
      </p:sp>
      <p:sp>
        <p:nvSpPr>
          <p:cNvPr id="5" name="Content Placeholder 4"/>
          <p:cNvSpPr>
            <a:spLocks noGrp="1"/>
          </p:cNvSpPr>
          <p:nvPr>
            <p:ph sz="half" idx="1"/>
          </p:nvPr>
        </p:nvSpPr>
        <p:spPr>
          <a:xfrm>
            <a:off x="760412" y="1371600"/>
            <a:ext cx="5163968" cy="4800599"/>
          </a:xfrm>
        </p:spPr>
        <p:txBody>
          <a:bodyPr>
            <a:normAutofit/>
          </a:bodyPr>
          <a:lstStyle/>
          <a:p>
            <a:pPr marL="0" indent="0">
              <a:spcAft>
                <a:spcPts val="1200"/>
              </a:spcAft>
              <a:buNone/>
            </a:pPr>
            <a:r>
              <a:rPr lang="en-US" sz="4000" b="1" dirty="0" smtClean="0"/>
              <a:t>Israel</a:t>
            </a:r>
          </a:p>
          <a:p>
            <a:pPr>
              <a:spcAft>
                <a:spcPts val="1200"/>
              </a:spcAft>
            </a:pPr>
            <a:r>
              <a:rPr lang="en-US" sz="3600" dirty="0" smtClean="0"/>
              <a:t>New </a:t>
            </a:r>
            <a:r>
              <a:rPr lang="en-US" sz="3600" dirty="0"/>
              <a:t>Leader</a:t>
            </a:r>
          </a:p>
          <a:p>
            <a:pPr>
              <a:spcAft>
                <a:spcPts val="1200"/>
              </a:spcAft>
            </a:pPr>
            <a:r>
              <a:rPr lang="en-US" sz="3600" dirty="0"/>
              <a:t>New Generation</a:t>
            </a:r>
          </a:p>
          <a:p>
            <a:pPr>
              <a:spcAft>
                <a:spcPts val="1200"/>
              </a:spcAft>
            </a:pPr>
            <a:r>
              <a:rPr lang="en-US" sz="3600" dirty="0"/>
              <a:t>Take the Land</a:t>
            </a:r>
          </a:p>
          <a:p>
            <a:pPr>
              <a:spcAft>
                <a:spcPts val="1200"/>
              </a:spcAft>
            </a:pPr>
            <a:r>
              <a:rPr lang="en-US" sz="3600" dirty="0"/>
              <a:t>2 Years + 38 Years Preparation</a:t>
            </a:r>
          </a:p>
        </p:txBody>
      </p:sp>
      <p:sp>
        <p:nvSpPr>
          <p:cNvPr id="6" name="Content Placeholder 5"/>
          <p:cNvSpPr>
            <a:spLocks noGrp="1"/>
          </p:cNvSpPr>
          <p:nvPr>
            <p:ph sz="half" idx="2"/>
          </p:nvPr>
        </p:nvSpPr>
        <p:spPr>
          <a:xfrm>
            <a:off x="6094412" y="1371600"/>
            <a:ext cx="4419600" cy="5334000"/>
          </a:xfrm>
        </p:spPr>
        <p:txBody>
          <a:bodyPr>
            <a:normAutofit/>
          </a:bodyPr>
          <a:lstStyle/>
          <a:p>
            <a:pPr marL="0" indent="0">
              <a:spcAft>
                <a:spcPts val="1200"/>
              </a:spcAft>
              <a:buNone/>
            </a:pPr>
            <a:r>
              <a:rPr lang="en-US" sz="4000" b="1" dirty="0" smtClean="0"/>
              <a:t>First Evan</a:t>
            </a:r>
          </a:p>
          <a:p>
            <a:pPr>
              <a:spcAft>
                <a:spcPts val="1200"/>
              </a:spcAft>
            </a:pPr>
            <a:r>
              <a:rPr lang="en-US" sz="3600" dirty="0"/>
              <a:t>New Pastor</a:t>
            </a:r>
          </a:p>
          <a:p>
            <a:pPr>
              <a:spcAft>
                <a:spcPts val="1200"/>
              </a:spcAft>
            </a:pPr>
            <a:r>
              <a:rPr lang="en-US" sz="3600" dirty="0"/>
              <a:t>Next Generation</a:t>
            </a:r>
          </a:p>
          <a:p>
            <a:pPr>
              <a:spcAft>
                <a:spcPts val="1200"/>
              </a:spcAft>
            </a:pPr>
            <a:r>
              <a:rPr lang="en-US" sz="3600" dirty="0" smtClean="0"/>
              <a:t>Impact the </a:t>
            </a:r>
            <a:r>
              <a:rPr lang="en-US" sz="3600" dirty="0"/>
              <a:t>City</a:t>
            </a:r>
          </a:p>
          <a:p>
            <a:pPr>
              <a:spcAft>
                <a:spcPts val="1200"/>
              </a:spcAft>
            </a:pPr>
            <a:r>
              <a:rPr lang="en-US" sz="3600" dirty="0" smtClean="0"/>
              <a:t>Unknown Season of Preparation</a:t>
            </a:r>
            <a:endParaRPr lang="en-US" sz="3600" dirty="0"/>
          </a:p>
        </p:txBody>
      </p:sp>
    </p:spTree>
    <p:extLst>
      <p:ext uri="{BB962C8B-B14F-4D97-AF65-F5344CB8AC3E}">
        <p14:creationId xmlns:p14="http://schemas.microsoft.com/office/powerpoint/2010/main" val="16897897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2812" y="457200"/>
            <a:ext cx="10439400" cy="5632311"/>
          </a:xfrm>
          <a:prstGeom prst="rect">
            <a:avLst/>
          </a:prstGeom>
          <a:noFill/>
        </p:spPr>
        <p:txBody>
          <a:bodyPr wrap="square" rtlCol="0">
            <a:spAutoFit/>
          </a:bodyPr>
          <a:lstStyle/>
          <a:p>
            <a:r>
              <a:rPr lang="en-US" sz="3600" dirty="0"/>
              <a:t>Num. </a:t>
            </a:r>
            <a:r>
              <a:rPr lang="en-US" sz="3600" dirty="0" smtClean="0"/>
              <a:t>1:1-3: </a:t>
            </a:r>
            <a:r>
              <a:rPr lang="en-US" sz="3600" i="1" dirty="0"/>
              <a:t>Then the Lord spoke to Moses in the wilderness of Sinai, in the tent of meeting, on the first of the second month, in the second year after they had come out of the land of Egypt, saying, “Take a census of all the congregation of the sons of Israel, by their families, by their fathers’ households, according to the number of names, every male, head by </a:t>
            </a:r>
            <a:r>
              <a:rPr lang="en-US" sz="3600" i="1" dirty="0" smtClean="0"/>
              <a:t>head, from </a:t>
            </a:r>
            <a:r>
              <a:rPr lang="en-US" sz="3600" i="1" dirty="0"/>
              <a:t>twenty years old and upward, whoever is able to go out to war in Israel, you and Aaron shall number them by their armies</a:t>
            </a:r>
            <a:r>
              <a:rPr lang="en-US" sz="3600" i="1" dirty="0" smtClean="0"/>
              <a:t>.”</a:t>
            </a:r>
            <a:endParaRPr lang="en-US" sz="3600" i="1" dirty="0"/>
          </a:p>
        </p:txBody>
      </p:sp>
    </p:spTree>
    <p:extLst>
      <p:ext uri="{BB962C8B-B14F-4D97-AF65-F5344CB8AC3E}">
        <p14:creationId xmlns:p14="http://schemas.microsoft.com/office/powerpoint/2010/main" val="3734862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The Numbers Trap</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a:t>603,550 combat ready men!</a:t>
            </a:r>
          </a:p>
          <a:p>
            <a:pPr>
              <a:spcAft>
                <a:spcPts val="1200"/>
              </a:spcAft>
            </a:pPr>
            <a:r>
              <a:rPr lang="en-US" sz="3600" dirty="0"/>
              <a:t>At first glance, this seems like a “troop strength assessment.”</a:t>
            </a:r>
          </a:p>
          <a:p>
            <a:pPr>
              <a:spcAft>
                <a:spcPts val="1200"/>
              </a:spcAft>
            </a:pPr>
            <a:r>
              <a:rPr lang="en-US" sz="3600" dirty="0"/>
              <a:t>It seems natural to decide what to do at the crossroads based on numbers!</a:t>
            </a:r>
          </a:p>
          <a:p>
            <a:pPr>
              <a:spcAft>
                <a:spcPts val="1200"/>
              </a:spcAft>
            </a:pPr>
            <a:r>
              <a:rPr lang="en-US" sz="3600" dirty="0"/>
              <a:t>Is this what is really going on here?</a:t>
            </a:r>
          </a:p>
        </p:txBody>
      </p:sp>
    </p:spTree>
    <p:extLst>
      <p:ext uri="{BB962C8B-B14F-4D97-AF65-F5344CB8AC3E}">
        <p14:creationId xmlns:p14="http://schemas.microsoft.com/office/powerpoint/2010/main" val="7479203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The Numbers Trap</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God commanded a second census 38 years later.</a:t>
            </a:r>
          </a:p>
          <a:p>
            <a:pPr>
              <a:spcAft>
                <a:spcPts val="1200"/>
              </a:spcAft>
            </a:pPr>
            <a:r>
              <a:rPr lang="en-US" sz="3600" dirty="0" smtClean="0"/>
              <a:t>Count almost identical: 601,730 (2</a:t>
            </a:r>
            <a:r>
              <a:rPr lang="en-US" sz="3600" baseline="30000" dirty="0" smtClean="0"/>
              <a:t>nd</a:t>
            </a:r>
            <a:r>
              <a:rPr lang="en-US" sz="3600" dirty="0" smtClean="0"/>
              <a:t> census) vs 603,550 (1</a:t>
            </a:r>
            <a:r>
              <a:rPr lang="en-US" sz="3600" baseline="30000" dirty="0" smtClean="0"/>
              <a:t>st</a:t>
            </a:r>
            <a:r>
              <a:rPr lang="en-US" sz="3600" dirty="0" smtClean="0"/>
              <a:t> census) combat </a:t>
            </a:r>
            <a:r>
              <a:rPr lang="en-US" sz="3600" dirty="0"/>
              <a:t>ready men</a:t>
            </a:r>
            <a:r>
              <a:rPr lang="en-US" sz="3600" dirty="0" smtClean="0"/>
              <a:t>!</a:t>
            </a:r>
          </a:p>
          <a:p>
            <a:pPr>
              <a:spcAft>
                <a:spcPts val="1200"/>
              </a:spcAft>
            </a:pPr>
            <a:r>
              <a:rPr lang="en-US" sz="3600" dirty="0" smtClean="0"/>
              <a:t>The first group said “we can’t because there are not enough of us.” The second group that did was no larger than the former. The difference was only trust in God. He was their “knight (Tom Cruise / Roy Miller to June Havens) &amp; day” difference maker.  </a:t>
            </a:r>
            <a:endParaRPr lang="en-US" sz="3600" dirty="0"/>
          </a:p>
        </p:txBody>
      </p:sp>
    </p:spTree>
    <p:extLst>
      <p:ext uri="{BB962C8B-B14F-4D97-AF65-F5344CB8AC3E}">
        <p14:creationId xmlns:p14="http://schemas.microsoft.com/office/powerpoint/2010/main" val="26256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A Disagreement &amp; A Decision</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i="1" dirty="0"/>
              <a:t>But concerning Apollos our brother, I encouraged him greatly to come to you with the brethren; and it was not at all his desire to come now, but he will come when he has opportunity</a:t>
            </a:r>
            <a:r>
              <a:rPr lang="en-US" sz="3600" dirty="0"/>
              <a:t> (1 Corinthians 16:12</a:t>
            </a:r>
            <a:r>
              <a:rPr lang="en-US" sz="3600" dirty="0" smtClean="0"/>
              <a:t>).</a:t>
            </a:r>
          </a:p>
          <a:p>
            <a:pPr>
              <a:spcAft>
                <a:spcPts val="1200"/>
              </a:spcAft>
            </a:pPr>
            <a:r>
              <a:rPr lang="en-US" sz="3600" dirty="0" smtClean="0"/>
              <a:t>Paul was pressing Apollos hard.</a:t>
            </a:r>
          </a:p>
          <a:p>
            <a:pPr>
              <a:spcAft>
                <a:spcPts val="1200"/>
              </a:spcAft>
            </a:pPr>
            <a:r>
              <a:rPr lang="en-US" sz="3600" dirty="0" smtClean="0"/>
              <a:t>Apollos was not convinced. No way!</a:t>
            </a:r>
          </a:p>
          <a:p>
            <a:pPr>
              <a:spcAft>
                <a:spcPts val="1200"/>
              </a:spcAft>
            </a:pPr>
            <a:r>
              <a:rPr lang="en-US" sz="3600" dirty="0" smtClean="0"/>
              <a:t>Paul relented and respected Apollos’ decision.</a:t>
            </a:r>
          </a:p>
        </p:txBody>
      </p:sp>
    </p:spTree>
    <p:extLst>
      <p:ext uri="{BB962C8B-B14F-4D97-AF65-F5344CB8AC3E}">
        <p14:creationId xmlns:p14="http://schemas.microsoft.com/office/powerpoint/2010/main" val="3826631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The Numbers Trap</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a:t>T</a:t>
            </a:r>
            <a:r>
              <a:rPr lang="en-US" sz="3600" dirty="0" smtClean="0"/>
              <a:t>he first census lays the groundwork for this insight.</a:t>
            </a:r>
          </a:p>
          <a:p>
            <a:pPr>
              <a:spcAft>
                <a:spcPts val="1200"/>
              </a:spcAft>
            </a:pPr>
            <a:r>
              <a:rPr lang="en-US" sz="3600" dirty="0" smtClean="0"/>
              <a:t>But there is something more going on here.</a:t>
            </a:r>
          </a:p>
          <a:p>
            <a:r>
              <a:rPr lang="en-US" sz="3600" dirty="0"/>
              <a:t>In Ex. </a:t>
            </a:r>
            <a:r>
              <a:rPr lang="en-US" sz="3600" dirty="0" smtClean="0"/>
              <a:t>30:12-16, </a:t>
            </a:r>
            <a:r>
              <a:rPr lang="en-US" sz="3600" dirty="0"/>
              <a:t>God introduced the “census tax</a:t>
            </a:r>
            <a:r>
              <a:rPr lang="en-US" sz="3600" dirty="0" smtClean="0"/>
              <a:t>”</a:t>
            </a:r>
            <a:endParaRPr lang="en-US" sz="3600" dirty="0"/>
          </a:p>
        </p:txBody>
      </p:sp>
    </p:spTree>
    <p:extLst>
      <p:ext uri="{BB962C8B-B14F-4D97-AF65-F5344CB8AC3E}">
        <p14:creationId xmlns:p14="http://schemas.microsoft.com/office/powerpoint/2010/main" val="34180443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612" y="762000"/>
            <a:ext cx="10439400" cy="5632311"/>
          </a:xfrm>
          <a:prstGeom prst="rect">
            <a:avLst/>
          </a:prstGeom>
          <a:noFill/>
        </p:spPr>
        <p:txBody>
          <a:bodyPr wrap="square" rtlCol="0">
            <a:spAutoFit/>
          </a:bodyPr>
          <a:lstStyle/>
          <a:p>
            <a:r>
              <a:rPr lang="en-US" sz="3600" i="1" dirty="0"/>
              <a:t>“When you take a census of the sons of Israel to number them, then each one of them shall give a ransom for himself to the Lord, when you number them, so that there will be no plague among them when you number them. This is what everyone who is numbered shall give: half a shekel according to the shekel of the sanctuary (the shekel is twenty </a:t>
            </a:r>
            <a:r>
              <a:rPr lang="en-US" sz="3600" i="1" dirty="0" err="1"/>
              <a:t>gerahs</a:t>
            </a:r>
            <a:r>
              <a:rPr lang="en-US" sz="3600" i="1" dirty="0"/>
              <a:t>), half a shekel as a contribution to the Lord. Everyone who is numbered, from twenty years old and over, shall give the contribution to the Lord</a:t>
            </a:r>
            <a:r>
              <a:rPr lang="en-US" sz="3600" dirty="0"/>
              <a:t>” (Exodus 30:12–14).</a:t>
            </a:r>
            <a:endParaRPr lang="en-US" sz="3600" i="1" dirty="0"/>
          </a:p>
        </p:txBody>
      </p:sp>
      <p:sp>
        <p:nvSpPr>
          <p:cNvPr id="5" name="Title 12"/>
          <p:cNvSpPr txBox="1">
            <a:spLocks/>
          </p:cNvSpPr>
          <p:nvPr/>
        </p:nvSpPr>
        <p:spPr>
          <a:xfrm>
            <a:off x="836612" y="152400"/>
            <a:ext cx="11201400" cy="609600"/>
          </a:xfrm>
          <a:prstGeom prst="rect">
            <a:avLst/>
          </a:prstGeom>
        </p:spPr>
        <p:txBody>
          <a:bodyPr>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2400" dirty="0" smtClean="0"/>
              <a:t>The Numbers Trap</a:t>
            </a:r>
            <a:endParaRPr lang="en-US" sz="2400" dirty="0"/>
          </a:p>
        </p:txBody>
      </p:sp>
    </p:spTree>
    <p:extLst>
      <p:ext uri="{BB962C8B-B14F-4D97-AF65-F5344CB8AC3E}">
        <p14:creationId xmlns:p14="http://schemas.microsoft.com/office/powerpoint/2010/main" val="42596721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The Numbers Trap</a:t>
            </a:r>
            <a:endParaRPr lang="en-US" sz="4000"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The </a:t>
            </a:r>
            <a:r>
              <a:rPr lang="en-US" sz="3600" dirty="0"/>
              <a:t>“census tax” </a:t>
            </a:r>
            <a:r>
              <a:rPr lang="en-US" sz="3600" dirty="0" smtClean="0"/>
              <a:t>= </a:t>
            </a:r>
            <a:r>
              <a:rPr lang="en-US" sz="3600" dirty="0"/>
              <a:t>1/5 ounce silver (half shekel) </a:t>
            </a:r>
            <a:r>
              <a:rPr lang="en-US" sz="3600" dirty="0" smtClean="0"/>
              <a:t>ransom per person. (About 10 tons total) </a:t>
            </a:r>
            <a:endParaRPr lang="en-US" sz="3600" dirty="0"/>
          </a:p>
          <a:p>
            <a:pPr>
              <a:spcAft>
                <a:spcPts val="1200"/>
              </a:spcAft>
            </a:pPr>
            <a:r>
              <a:rPr lang="en-US" sz="3600" dirty="0"/>
              <a:t>This was a way of declaring, “I have God to thank for </a:t>
            </a:r>
            <a:r>
              <a:rPr lang="en-US" sz="3600" dirty="0" smtClean="0"/>
              <a:t>where we are.”</a:t>
            </a:r>
            <a:endParaRPr lang="en-US" sz="3600" dirty="0"/>
          </a:p>
          <a:p>
            <a:pPr>
              <a:spcAft>
                <a:spcPts val="1200"/>
              </a:spcAft>
            </a:pPr>
            <a:r>
              <a:rPr lang="en-US" sz="3600" dirty="0"/>
              <a:t>Think </a:t>
            </a:r>
            <a:r>
              <a:rPr lang="en-US" sz="3600" dirty="0" smtClean="0"/>
              <a:t>10 plagues, red sea, manna!</a:t>
            </a:r>
          </a:p>
          <a:p>
            <a:pPr>
              <a:spcAft>
                <a:spcPts val="1200"/>
              </a:spcAft>
            </a:pPr>
            <a:r>
              <a:rPr lang="en-US" sz="3600" dirty="0" smtClean="0"/>
              <a:t>God is my difference maker, not my army, my abilities, my resources. I am here because of  </a:t>
            </a:r>
            <a:r>
              <a:rPr lang="en-US" sz="3600" b="1" dirty="0" smtClean="0"/>
              <a:t>Him!</a:t>
            </a:r>
            <a:endParaRPr lang="en-US" sz="3600" b="1" dirty="0"/>
          </a:p>
        </p:txBody>
      </p:sp>
    </p:spTree>
    <p:extLst>
      <p:ext uri="{BB962C8B-B14F-4D97-AF65-F5344CB8AC3E}">
        <p14:creationId xmlns:p14="http://schemas.microsoft.com/office/powerpoint/2010/main" val="2309968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Principle #1: God is our X-factor / </a:t>
            </a:r>
            <a:r>
              <a:rPr lang="en-US" sz="4000" b="1" dirty="0" smtClean="0">
                <a:solidFill>
                  <a:srgbClr val="FFFF00"/>
                </a:solidFill>
              </a:rPr>
              <a:t>look back</a:t>
            </a:r>
            <a:endParaRPr lang="en-US" sz="4000" b="1" dirty="0">
              <a:solidFill>
                <a:srgbClr val="FFFF00"/>
              </a:solidFill>
            </a:endParaRPr>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Application #1: Look back and acknowledge God as your difference maker.</a:t>
            </a:r>
            <a:endParaRPr lang="en-US" sz="3600" dirty="0"/>
          </a:p>
          <a:p>
            <a:r>
              <a:rPr lang="en-US" sz="3600" dirty="0"/>
              <a:t>Tell God that you have Him to thank that you have come this far</a:t>
            </a:r>
            <a:r>
              <a:rPr lang="en-US" sz="3600" dirty="0" smtClean="0"/>
              <a:t>. (This we will do on Thanksgiving Eve.)</a:t>
            </a:r>
          </a:p>
          <a:p>
            <a:r>
              <a:rPr lang="en-US" sz="3600" dirty="0" smtClean="0"/>
              <a:t>My Praise Journal – once a week</a:t>
            </a:r>
            <a:endParaRPr lang="en-US" sz="3600" dirty="0"/>
          </a:p>
          <a:p>
            <a:r>
              <a:rPr lang="en-US" sz="3600" dirty="0"/>
              <a:t>Epic Fail: Nebuchadnezzar</a:t>
            </a:r>
          </a:p>
          <a:p>
            <a:pPr>
              <a:spcAft>
                <a:spcPts val="1200"/>
              </a:spcAft>
            </a:pPr>
            <a:endParaRPr lang="en-US" sz="3600" b="1" dirty="0"/>
          </a:p>
        </p:txBody>
      </p:sp>
    </p:spTree>
    <p:extLst>
      <p:ext uri="{BB962C8B-B14F-4D97-AF65-F5344CB8AC3E}">
        <p14:creationId xmlns:p14="http://schemas.microsoft.com/office/powerpoint/2010/main" val="4835061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612" y="988996"/>
            <a:ext cx="10439400" cy="4524315"/>
          </a:xfrm>
          <a:prstGeom prst="rect">
            <a:avLst/>
          </a:prstGeom>
          <a:noFill/>
        </p:spPr>
        <p:txBody>
          <a:bodyPr wrap="square" rtlCol="0">
            <a:spAutoFit/>
          </a:bodyPr>
          <a:lstStyle/>
          <a:p>
            <a:r>
              <a:rPr lang="en-US" sz="3600" dirty="0"/>
              <a:t>Twelve months later he was walking on the roof of the royal palace of Babylon. The king reflected and said, ‘Is this not Babylon the great, which I myself have built as a royal residence by the might of my power and for the glory of my majesty?’ While the word was in the king’s mouth, a voice came from heaven, saying,</a:t>
            </a:r>
          </a:p>
          <a:p>
            <a:r>
              <a:rPr lang="en-US" sz="3600" dirty="0"/>
              <a:t>‘King Nebuchadnezzar, to you it is declared: sovereignty has been removed from you, </a:t>
            </a:r>
            <a:endParaRPr lang="en-US" sz="3600" i="1" dirty="0"/>
          </a:p>
        </p:txBody>
      </p:sp>
      <p:sp>
        <p:nvSpPr>
          <p:cNvPr id="7" name="Title 12"/>
          <p:cNvSpPr txBox="1">
            <a:spLocks/>
          </p:cNvSpPr>
          <p:nvPr/>
        </p:nvSpPr>
        <p:spPr>
          <a:xfrm>
            <a:off x="836612" y="152400"/>
            <a:ext cx="11201400" cy="838200"/>
          </a:xfrm>
          <a:prstGeom prst="rect">
            <a:avLst/>
          </a:prstGeom>
        </p:spPr>
        <p:txBody>
          <a:bodyPr>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4000" dirty="0" smtClean="0"/>
              <a:t>Epic Fail</a:t>
            </a:r>
            <a:endParaRPr lang="en-US" sz="4000" dirty="0"/>
          </a:p>
        </p:txBody>
      </p:sp>
      <p:sp>
        <p:nvSpPr>
          <p:cNvPr id="2" name="Chevron 1"/>
          <p:cNvSpPr/>
          <p:nvPr/>
        </p:nvSpPr>
        <p:spPr>
          <a:xfrm>
            <a:off x="9142412" y="4953000"/>
            <a:ext cx="304800" cy="40791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162847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836612" y="988996"/>
            <a:ext cx="10439400" cy="3416320"/>
          </a:xfrm>
          <a:prstGeom prst="rect">
            <a:avLst/>
          </a:prstGeom>
          <a:noFill/>
        </p:spPr>
        <p:txBody>
          <a:bodyPr wrap="square" rtlCol="0">
            <a:spAutoFit/>
          </a:bodyPr>
          <a:lstStyle/>
          <a:p>
            <a:r>
              <a:rPr lang="en-US" sz="3600" dirty="0" smtClean="0"/>
              <a:t>and </a:t>
            </a:r>
            <a:r>
              <a:rPr lang="en-US" sz="3600" dirty="0"/>
              <a:t>you will be driven away from mankind, and your dwelling place will be with the beasts of the field. You will be given grass to eat like cattle, and seven periods of time will pass over you until you recognize that the Most High is ruler over the realm of mankind and bestows it on whomever He wishes’ (Dan. 4:28–32).</a:t>
            </a:r>
            <a:endParaRPr lang="en-US" sz="3600" i="1" dirty="0"/>
          </a:p>
        </p:txBody>
      </p:sp>
      <p:sp>
        <p:nvSpPr>
          <p:cNvPr id="7" name="Title 12"/>
          <p:cNvSpPr txBox="1">
            <a:spLocks/>
          </p:cNvSpPr>
          <p:nvPr/>
        </p:nvSpPr>
        <p:spPr>
          <a:xfrm>
            <a:off x="836612" y="152400"/>
            <a:ext cx="11201400" cy="838200"/>
          </a:xfrm>
          <a:prstGeom prst="rect">
            <a:avLst/>
          </a:prstGeom>
        </p:spPr>
        <p:txBody>
          <a:bodyPr>
            <a:noAutofit/>
          </a:bodyPr>
          <a:lst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a:lstStyle>
          <a:p>
            <a:r>
              <a:rPr lang="en-US" sz="4000" dirty="0" smtClean="0"/>
              <a:t>Epic Fail</a:t>
            </a:r>
            <a:endParaRPr lang="en-US" sz="4000" dirty="0"/>
          </a:p>
        </p:txBody>
      </p:sp>
    </p:spTree>
    <p:extLst>
      <p:ext uri="{BB962C8B-B14F-4D97-AF65-F5344CB8AC3E}">
        <p14:creationId xmlns:p14="http://schemas.microsoft.com/office/powerpoint/2010/main" val="39350177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Principle #1: God is our X-factor / </a:t>
            </a:r>
            <a:r>
              <a:rPr lang="en-US" sz="4000" b="1" dirty="0" smtClean="0">
                <a:solidFill>
                  <a:srgbClr val="FFFF00"/>
                </a:solidFill>
              </a:rPr>
              <a:t>look back</a:t>
            </a:r>
            <a:endParaRPr lang="en-US" sz="4000" b="1" dirty="0">
              <a:solidFill>
                <a:srgbClr val="FFFF00"/>
              </a:solidFill>
            </a:endParaRPr>
          </a:p>
        </p:txBody>
      </p:sp>
      <p:sp>
        <p:nvSpPr>
          <p:cNvPr id="14" name="Content Placeholder 13"/>
          <p:cNvSpPr>
            <a:spLocks noGrp="1"/>
          </p:cNvSpPr>
          <p:nvPr>
            <p:ph idx="1"/>
          </p:nvPr>
        </p:nvSpPr>
        <p:spPr>
          <a:xfrm>
            <a:off x="1065212" y="1295400"/>
            <a:ext cx="10515600" cy="4953000"/>
          </a:xfrm>
        </p:spPr>
        <p:txBody>
          <a:bodyPr>
            <a:noAutofit/>
          </a:bodyPr>
          <a:lstStyle/>
          <a:p>
            <a:pPr>
              <a:spcAft>
                <a:spcPts val="1200"/>
              </a:spcAft>
            </a:pPr>
            <a:r>
              <a:rPr lang="en-US" sz="3600" dirty="0" smtClean="0"/>
              <a:t>You have me to thank for whatever good you have experienced, whatever success you have enjoyed, whatever accomplishments you have realized. </a:t>
            </a:r>
            <a:endParaRPr lang="en-US" sz="3600" dirty="0"/>
          </a:p>
          <a:p>
            <a:r>
              <a:rPr lang="en-US" sz="3600" dirty="0"/>
              <a:t>Tell God that you </a:t>
            </a:r>
            <a:r>
              <a:rPr lang="en-US" sz="3600" dirty="0" smtClean="0"/>
              <a:t>get it. You see. He is the One who has brought you this </a:t>
            </a:r>
            <a:r>
              <a:rPr lang="en-US" sz="3600" dirty="0"/>
              <a:t>far</a:t>
            </a:r>
            <a:r>
              <a:rPr lang="en-US" sz="3600" dirty="0" smtClean="0"/>
              <a:t>. Think of this as looking back.</a:t>
            </a:r>
          </a:p>
          <a:p>
            <a:r>
              <a:rPr lang="en-US" sz="3600" b="1" dirty="0" smtClean="0"/>
              <a:t>Looking back (&amp; thanking Him) is critical to making good decisions as you pivot to look into the future.</a:t>
            </a:r>
            <a:endParaRPr lang="en-US" sz="3600" b="1" dirty="0"/>
          </a:p>
        </p:txBody>
      </p:sp>
    </p:spTree>
    <p:extLst>
      <p:ext uri="{BB962C8B-B14F-4D97-AF65-F5344CB8AC3E}">
        <p14:creationId xmlns:p14="http://schemas.microsoft.com/office/powerpoint/2010/main" val="156430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b="1" u="sng" dirty="0" smtClean="0"/>
              <a:t>Look </a:t>
            </a:r>
            <a:r>
              <a:rPr lang="en-US" sz="4000" b="1" u="sng" dirty="0" smtClean="0"/>
              <a:t>forward</a:t>
            </a:r>
            <a:r>
              <a:rPr lang="en-US" sz="4000" b="1" dirty="0" smtClean="0"/>
              <a:t> through </a:t>
            </a:r>
            <a:r>
              <a:rPr lang="en-US" sz="4000" b="1" dirty="0" smtClean="0"/>
              <a:t>the past</a:t>
            </a:r>
            <a:endParaRPr lang="en-US" sz="4000" b="1" dirty="0"/>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God is our difference maker as we face the future: Heart condition matters, numbers don’t: “The eyes of the Lord…”</a:t>
            </a:r>
            <a:endParaRPr lang="en-US" sz="3600" dirty="0"/>
          </a:p>
          <a:p>
            <a:pPr>
              <a:spcAft>
                <a:spcPts val="1200"/>
              </a:spcAft>
            </a:pPr>
            <a:r>
              <a:rPr lang="en-US" sz="3600" dirty="0" smtClean="0"/>
              <a:t>This is not a blank check as if God will support whatever you want. But God will strongly support whatever devoted hearts want.</a:t>
            </a:r>
          </a:p>
          <a:p>
            <a:pPr>
              <a:spcAft>
                <a:spcPts val="1200"/>
              </a:spcAft>
            </a:pPr>
            <a:r>
              <a:rPr lang="en-US" sz="3600" dirty="0" smtClean="0"/>
              <a:t>If your heart is His, what do you aspire to do for Him? What is He calling you to do? </a:t>
            </a:r>
            <a:endParaRPr lang="en-US" sz="3600" dirty="0"/>
          </a:p>
        </p:txBody>
      </p:sp>
    </p:spTree>
    <p:extLst>
      <p:ext uri="{BB962C8B-B14F-4D97-AF65-F5344CB8AC3E}">
        <p14:creationId xmlns:p14="http://schemas.microsoft.com/office/powerpoint/2010/main" val="29425491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b="1" u="sng" dirty="0"/>
              <a:t>Look forward</a:t>
            </a:r>
            <a:r>
              <a:rPr lang="en-US" sz="4000" b="1" dirty="0"/>
              <a:t> through the past</a:t>
            </a:r>
            <a:endParaRPr lang="en-US" sz="4000" b="1" dirty="0">
              <a:solidFill>
                <a:schemeClr val="bg2">
                  <a:lumMod val="50000"/>
                  <a:lumOff val="50000"/>
                </a:schemeClr>
              </a:solidFill>
            </a:endParaRPr>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On the Day of Pentecost, God used 120 Spirit filled souls as a catalyst to winning 3,000. Same today…</a:t>
            </a:r>
          </a:p>
          <a:p>
            <a:pPr>
              <a:spcAft>
                <a:spcPts val="1200"/>
              </a:spcAft>
            </a:pPr>
            <a:r>
              <a:rPr lang="en-US" sz="3600" dirty="0"/>
              <a:t>The enemy of our souls wants to discourage or dissuade us</a:t>
            </a:r>
            <a:r>
              <a:rPr lang="en-US" sz="3600" dirty="0" smtClean="0"/>
              <a:t>.</a:t>
            </a:r>
          </a:p>
          <a:p>
            <a:pPr>
              <a:spcAft>
                <a:spcPts val="1200"/>
              </a:spcAft>
            </a:pPr>
            <a:r>
              <a:rPr lang="en-US" sz="3600" dirty="0" smtClean="0"/>
              <a:t> Is there something God is prompting you to do, but you have a ton of reasons why not? Finances, your abilities, the voice of naysayers, a full schedule, challenging circumstances?</a:t>
            </a:r>
            <a:endParaRPr lang="en-US" sz="3600" dirty="0"/>
          </a:p>
        </p:txBody>
      </p:sp>
    </p:spTree>
    <p:extLst>
      <p:ext uri="{BB962C8B-B14F-4D97-AF65-F5344CB8AC3E}">
        <p14:creationId xmlns:p14="http://schemas.microsoft.com/office/powerpoint/2010/main" val="21639467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b="1" u="sng" dirty="0"/>
              <a:t>Look forward</a:t>
            </a:r>
            <a:r>
              <a:rPr lang="en-US" sz="4000" b="1" dirty="0"/>
              <a:t> through the past</a:t>
            </a:r>
            <a:endParaRPr lang="en-US" sz="4000" b="1" dirty="0">
              <a:solidFill>
                <a:schemeClr val="bg2">
                  <a:lumMod val="50000"/>
                  <a:lumOff val="50000"/>
                </a:schemeClr>
              </a:solidFill>
            </a:endParaRPr>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When Jonathan saw a unit of Philistines, he said, “Come and let us cross over…”</a:t>
            </a:r>
          </a:p>
          <a:p>
            <a:pPr>
              <a:spcAft>
                <a:spcPts val="1200"/>
              </a:spcAft>
            </a:pPr>
            <a:r>
              <a:rPr lang="en-US" sz="3600" dirty="0" smtClean="0"/>
              <a:t>Seeing His hand in the past is key to doing what He asks of us in the future. </a:t>
            </a:r>
            <a:r>
              <a:rPr lang="en-US" sz="3600" b="1" dirty="0" smtClean="0">
                <a:solidFill>
                  <a:schemeClr val="bg2">
                    <a:lumMod val="50000"/>
                    <a:lumOff val="50000"/>
                  </a:schemeClr>
                </a:solidFill>
              </a:rPr>
              <a:t>(3 sermons away – failure)</a:t>
            </a:r>
          </a:p>
          <a:p>
            <a:pPr>
              <a:spcAft>
                <a:spcPts val="1200"/>
              </a:spcAft>
            </a:pPr>
            <a:r>
              <a:rPr lang="en-US" sz="3600" dirty="0" smtClean="0"/>
              <a:t>This is not just about material provision. Think Ephesians 1: Chosen, adopted, redeemed</a:t>
            </a:r>
            <a:r>
              <a:rPr lang="en-US" sz="3600" dirty="0"/>
              <a:t>, </a:t>
            </a:r>
            <a:r>
              <a:rPr lang="en-US" sz="3600" dirty="0" smtClean="0"/>
              <a:t>insider, </a:t>
            </a:r>
            <a:r>
              <a:rPr lang="en-US" sz="3600" dirty="0"/>
              <a:t>received </a:t>
            </a:r>
            <a:r>
              <a:rPr lang="en-US" sz="3600" dirty="0" smtClean="0"/>
              <a:t>inheritance, and sealed.</a:t>
            </a:r>
            <a:endParaRPr lang="en-US" sz="3600" dirty="0"/>
          </a:p>
        </p:txBody>
      </p:sp>
    </p:spTree>
    <p:extLst>
      <p:ext uri="{BB962C8B-B14F-4D97-AF65-F5344CB8AC3E}">
        <p14:creationId xmlns:p14="http://schemas.microsoft.com/office/powerpoint/2010/main" val="21056922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Standing at the Crossroads</a:t>
            </a:r>
            <a:endParaRPr lang="en-US" sz="4000" dirty="0"/>
          </a:p>
        </p:txBody>
      </p:sp>
      <p:sp>
        <p:nvSpPr>
          <p:cNvPr id="14" name="Content Placeholder 13"/>
          <p:cNvSpPr>
            <a:spLocks noGrp="1"/>
          </p:cNvSpPr>
          <p:nvPr>
            <p:ph idx="1"/>
          </p:nvPr>
        </p:nvSpPr>
        <p:spPr>
          <a:xfrm>
            <a:off x="1065212" y="1295400"/>
            <a:ext cx="10210800" cy="4953000"/>
          </a:xfrm>
        </p:spPr>
        <p:txBody>
          <a:bodyPr>
            <a:normAutofit lnSpcReduction="10000"/>
          </a:bodyPr>
          <a:lstStyle/>
          <a:p>
            <a:pPr>
              <a:spcAft>
                <a:spcPts val="1200"/>
              </a:spcAft>
            </a:pPr>
            <a:r>
              <a:rPr lang="en-US" sz="3600" dirty="0"/>
              <a:t>Everyone in this room stands or soon will stand at a </a:t>
            </a:r>
            <a:r>
              <a:rPr lang="en-US" sz="3600" dirty="0" smtClean="0"/>
              <a:t>key fork </a:t>
            </a:r>
            <a:r>
              <a:rPr lang="en-US" sz="3600" dirty="0"/>
              <a:t>in the road.</a:t>
            </a:r>
          </a:p>
          <a:p>
            <a:pPr>
              <a:spcAft>
                <a:spcPts val="1200"/>
              </a:spcAft>
            </a:pPr>
            <a:r>
              <a:rPr lang="en-US" sz="3600" dirty="0"/>
              <a:t>It can be about a job, or school, or </a:t>
            </a:r>
            <a:r>
              <a:rPr lang="en-US" sz="3600" dirty="0" smtClean="0"/>
              <a:t>a relationship</a:t>
            </a:r>
            <a:r>
              <a:rPr lang="en-US" sz="3600" dirty="0"/>
              <a:t>, </a:t>
            </a:r>
            <a:r>
              <a:rPr lang="en-US" sz="3600" dirty="0" smtClean="0"/>
              <a:t>or activity, or responding to the unexpected.</a:t>
            </a:r>
            <a:endParaRPr lang="en-US" sz="3600" dirty="0"/>
          </a:p>
          <a:p>
            <a:pPr>
              <a:spcAft>
                <a:spcPts val="1200"/>
              </a:spcAft>
            </a:pPr>
            <a:r>
              <a:rPr lang="en-US" sz="3600" dirty="0"/>
              <a:t>It can be about deciding whether to do </a:t>
            </a:r>
            <a:r>
              <a:rPr lang="en-US" sz="3600" dirty="0" smtClean="0"/>
              <a:t>something God </a:t>
            </a:r>
            <a:r>
              <a:rPr lang="en-US" sz="3600" dirty="0"/>
              <a:t>wants.</a:t>
            </a:r>
          </a:p>
          <a:p>
            <a:pPr>
              <a:spcAft>
                <a:spcPts val="1200"/>
              </a:spcAft>
            </a:pPr>
            <a:r>
              <a:rPr lang="en-US" sz="3600" dirty="0" smtClean="0"/>
              <a:t>Knowing a decision needs to be made can produce anxiety, disagreement, or avoidance</a:t>
            </a:r>
            <a:r>
              <a:rPr lang="en-US" sz="3600" dirty="0" smtClean="0"/>
              <a:t>.</a:t>
            </a:r>
            <a:endParaRPr lang="en-US" sz="3600" b="1" dirty="0">
              <a:solidFill>
                <a:schemeClr val="accent1">
                  <a:lumMod val="75000"/>
                </a:schemeClr>
              </a:solidFill>
            </a:endParaRPr>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b="1" u="sng" dirty="0"/>
              <a:t>Look forward</a:t>
            </a:r>
            <a:r>
              <a:rPr lang="en-US" sz="4000" b="1" dirty="0"/>
              <a:t> through the past</a:t>
            </a:r>
            <a:endParaRPr lang="en-US" sz="4000" b="1" dirty="0">
              <a:solidFill>
                <a:schemeClr val="bg2">
                  <a:lumMod val="50000"/>
                  <a:lumOff val="50000"/>
                </a:schemeClr>
              </a:solidFill>
            </a:endParaRPr>
          </a:p>
        </p:txBody>
      </p:sp>
      <p:sp>
        <p:nvSpPr>
          <p:cNvPr id="14" name="Content Placeholder 13"/>
          <p:cNvSpPr>
            <a:spLocks noGrp="1"/>
          </p:cNvSpPr>
          <p:nvPr>
            <p:ph idx="1"/>
          </p:nvPr>
        </p:nvSpPr>
        <p:spPr>
          <a:xfrm>
            <a:off x="1065212" y="1295400"/>
            <a:ext cx="10210800" cy="4953000"/>
          </a:xfrm>
        </p:spPr>
        <p:txBody>
          <a:bodyPr>
            <a:noAutofit/>
          </a:bodyPr>
          <a:lstStyle/>
          <a:p>
            <a:pPr>
              <a:spcAft>
                <a:spcPts val="1200"/>
              </a:spcAft>
            </a:pPr>
            <a:r>
              <a:rPr lang="en-US" sz="3600" dirty="0" smtClean="0"/>
              <a:t>Remembering who you are and what you have in Christ makes all the difference.</a:t>
            </a:r>
          </a:p>
          <a:p>
            <a:pPr>
              <a:spcAft>
                <a:spcPts val="1200"/>
              </a:spcAft>
            </a:pPr>
            <a:r>
              <a:rPr lang="en-US" sz="3600" dirty="0" smtClean="0"/>
              <a:t>Remembering what He has done helps you do what Jesus asks of you in the future. You will be better prepared to trust Him as your difference maker. </a:t>
            </a:r>
          </a:p>
          <a:p>
            <a:pPr>
              <a:spcAft>
                <a:spcPts val="1200"/>
              </a:spcAft>
            </a:pPr>
            <a:r>
              <a:rPr lang="en-US" sz="3600" dirty="0" smtClean="0"/>
              <a:t>I want to pray for anyone who is facing a decision where you need God to come through.</a:t>
            </a:r>
            <a:endParaRPr lang="en-US" sz="3600" dirty="0"/>
          </a:p>
        </p:txBody>
      </p:sp>
    </p:spTree>
    <p:extLst>
      <p:ext uri="{BB962C8B-B14F-4D97-AF65-F5344CB8AC3E}">
        <p14:creationId xmlns:p14="http://schemas.microsoft.com/office/powerpoint/2010/main" val="19511754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684212" y="152400"/>
            <a:ext cx="8839201" cy="838200"/>
          </a:xfrm>
        </p:spPr>
        <p:txBody>
          <a:bodyPr>
            <a:normAutofit/>
          </a:bodyPr>
          <a:lstStyle/>
          <a:p>
            <a:r>
              <a:rPr lang="en-US" sz="4000" dirty="0" smtClean="0"/>
              <a:t>Crossroad Types</a:t>
            </a:r>
            <a:endParaRPr lang="en-US" sz="4000" dirty="0"/>
          </a:p>
        </p:txBody>
      </p:sp>
      <p:sp>
        <p:nvSpPr>
          <p:cNvPr id="14" name="Content Placeholder 13"/>
          <p:cNvSpPr>
            <a:spLocks noGrp="1"/>
          </p:cNvSpPr>
          <p:nvPr>
            <p:ph idx="1"/>
          </p:nvPr>
        </p:nvSpPr>
        <p:spPr>
          <a:xfrm>
            <a:off x="1065212" y="1295400"/>
            <a:ext cx="10210800" cy="4953000"/>
          </a:xfrm>
        </p:spPr>
        <p:txBody>
          <a:bodyPr>
            <a:normAutofit/>
          </a:bodyPr>
          <a:lstStyle/>
          <a:p>
            <a:pPr>
              <a:spcAft>
                <a:spcPts val="1200"/>
              </a:spcAft>
            </a:pPr>
            <a:r>
              <a:rPr lang="en-US" sz="3600" b="1" dirty="0" smtClean="0"/>
              <a:t>Simple A or B</a:t>
            </a:r>
            <a:r>
              <a:rPr lang="en-US" sz="3600" dirty="0" smtClean="0"/>
              <a:t>: Not </a:t>
            </a:r>
            <a:r>
              <a:rPr lang="en-US" sz="3600" dirty="0"/>
              <a:t>sure which way to go.</a:t>
            </a:r>
          </a:p>
          <a:p>
            <a:pPr>
              <a:spcAft>
                <a:spcPts val="1200"/>
              </a:spcAft>
            </a:pPr>
            <a:r>
              <a:rPr lang="en-US" sz="3600" b="1" dirty="0" smtClean="0"/>
              <a:t>Conflicted Decision</a:t>
            </a:r>
            <a:r>
              <a:rPr lang="en-US" sz="3600" dirty="0" smtClean="0"/>
              <a:t>: Know </a:t>
            </a:r>
            <a:r>
              <a:rPr lang="en-US" sz="3600" dirty="0"/>
              <a:t>the right way to go, </a:t>
            </a:r>
            <a:r>
              <a:rPr lang="en-US" sz="3600" dirty="0" smtClean="0"/>
              <a:t>strong pull to </a:t>
            </a:r>
            <a:r>
              <a:rPr lang="en-US" sz="3600" dirty="0"/>
              <a:t>go the other way.</a:t>
            </a:r>
          </a:p>
          <a:p>
            <a:pPr>
              <a:spcAft>
                <a:spcPts val="1200"/>
              </a:spcAft>
            </a:pPr>
            <a:r>
              <a:rPr lang="en-US" sz="3600" b="1" dirty="0" smtClean="0"/>
              <a:t>Escape Route</a:t>
            </a:r>
            <a:r>
              <a:rPr lang="en-US" sz="3600" dirty="0" smtClean="0"/>
              <a:t>: See </a:t>
            </a:r>
            <a:r>
              <a:rPr lang="en-US" sz="3600" dirty="0"/>
              <a:t>what’s ahead, want an off-ramp. Don’t know how you’ll make it through.</a:t>
            </a:r>
          </a:p>
          <a:p>
            <a:pPr>
              <a:spcAft>
                <a:spcPts val="1200"/>
              </a:spcAft>
            </a:pPr>
            <a:r>
              <a:rPr lang="en-US" sz="3600" b="1" dirty="0" smtClean="0"/>
              <a:t>Dead End</a:t>
            </a:r>
            <a:r>
              <a:rPr lang="en-US" sz="3600" dirty="0" smtClean="0"/>
              <a:t>: Have </a:t>
            </a:r>
            <a:r>
              <a:rPr lang="en-US" sz="3600" dirty="0"/>
              <a:t>hit what seems a </a:t>
            </a:r>
            <a:r>
              <a:rPr lang="en-US" sz="3600" dirty="0" smtClean="0"/>
              <a:t>hard stop, </a:t>
            </a:r>
            <a:r>
              <a:rPr lang="en-US" sz="3600" dirty="0"/>
              <a:t>don’t know how to move forward.</a:t>
            </a:r>
          </a:p>
        </p:txBody>
      </p:sp>
    </p:spTree>
    <p:extLst>
      <p:ext uri="{BB962C8B-B14F-4D97-AF65-F5344CB8AC3E}">
        <p14:creationId xmlns:p14="http://schemas.microsoft.com/office/powerpoint/2010/main" val="2271961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760412" y="152400"/>
            <a:ext cx="8763001" cy="838200"/>
          </a:xfrm>
        </p:spPr>
        <p:txBody>
          <a:bodyPr>
            <a:normAutofit/>
          </a:bodyPr>
          <a:lstStyle/>
          <a:p>
            <a:r>
              <a:rPr lang="en-US" sz="4000" dirty="0" smtClean="0"/>
              <a:t>Crossroad Types</a:t>
            </a:r>
            <a:endParaRPr lang="en-US" sz="4000" dirty="0"/>
          </a:p>
        </p:txBody>
      </p:sp>
      <p:sp>
        <p:nvSpPr>
          <p:cNvPr id="14" name="Content Placeholder 13"/>
          <p:cNvSpPr>
            <a:spLocks noGrp="1"/>
          </p:cNvSpPr>
          <p:nvPr>
            <p:ph idx="1"/>
          </p:nvPr>
        </p:nvSpPr>
        <p:spPr>
          <a:xfrm>
            <a:off x="608012" y="1295400"/>
            <a:ext cx="10896600" cy="4953000"/>
          </a:xfrm>
        </p:spPr>
        <p:txBody>
          <a:bodyPr>
            <a:noAutofit/>
          </a:bodyPr>
          <a:lstStyle/>
          <a:p>
            <a:pPr>
              <a:spcAft>
                <a:spcPts val="1200"/>
              </a:spcAft>
            </a:pPr>
            <a:r>
              <a:rPr lang="en-US" sz="3600" b="1" dirty="0" err="1" smtClean="0"/>
              <a:t>Frozone</a:t>
            </a:r>
            <a:r>
              <a:rPr lang="en-US" sz="3600" b="1" dirty="0" smtClean="0"/>
              <a:t>: </a:t>
            </a:r>
            <a:r>
              <a:rPr lang="en-US" sz="3600" i="1" dirty="0" smtClean="0"/>
              <a:t>Elijah </a:t>
            </a:r>
            <a:r>
              <a:rPr lang="en-US" sz="3600" i="1" dirty="0"/>
              <a:t>came near to all the people and said, “How long will you hesitate between two opinions? If the Lord is God, follow Him; but if Baal, follow him.” But the people did not answer him a word</a:t>
            </a:r>
            <a:r>
              <a:rPr lang="en-US" sz="3600" dirty="0"/>
              <a:t> (1 Kings 18:21</a:t>
            </a:r>
            <a:r>
              <a:rPr lang="en-US" sz="3600" dirty="0" smtClean="0"/>
              <a:t>).</a:t>
            </a:r>
            <a:endParaRPr lang="en-US" sz="3600" b="1" dirty="0" smtClean="0"/>
          </a:p>
          <a:p>
            <a:pPr>
              <a:spcAft>
                <a:spcPts val="1200"/>
              </a:spcAft>
            </a:pPr>
            <a:r>
              <a:rPr lang="en-US" sz="3600" b="1" dirty="0" smtClean="0"/>
              <a:t>High Cost</a:t>
            </a:r>
            <a:r>
              <a:rPr lang="en-US" sz="3600" dirty="0" smtClean="0"/>
              <a:t>: </a:t>
            </a:r>
            <a:r>
              <a:rPr lang="en-US" sz="3600" i="1" dirty="0" smtClean="0"/>
              <a:t>By </a:t>
            </a:r>
            <a:r>
              <a:rPr lang="en-US" sz="3600" i="1" dirty="0"/>
              <a:t>faith Moses, when he had grown up, refused to be called the son of Pharaoh’s daughter, choosing rather to endure ill-treatment with the people of God than to enjoy the passing pleasures of sin</a:t>
            </a:r>
            <a:r>
              <a:rPr lang="en-US" sz="3600" dirty="0"/>
              <a:t> (Hebrews 11:24–25).</a:t>
            </a:r>
          </a:p>
        </p:txBody>
      </p:sp>
    </p:spTree>
    <p:extLst>
      <p:ext uri="{BB962C8B-B14F-4D97-AF65-F5344CB8AC3E}">
        <p14:creationId xmlns:p14="http://schemas.microsoft.com/office/powerpoint/2010/main" val="74593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nvPr>
        </p:nvSpPr>
        <p:spPr>
          <a:xfrm>
            <a:off x="836612" y="152400"/>
            <a:ext cx="11201400" cy="838200"/>
          </a:xfrm>
        </p:spPr>
        <p:txBody>
          <a:bodyPr>
            <a:noAutofit/>
          </a:bodyPr>
          <a:lstStyle/>
          <a:p>
            <a:r>
              <a:rPr lang="en-US" sz="4000" dirty="0" smtClean="0"/>
              <a:t>How can we discern and execute great decisions?</a:t>
            </a:r>
            <a:endParaRPr lang="en-US" sz="4000" dirty="0"/>
          </a:p>
        </p:txBody>
      </p:sp>
      <p:sp>
        <p:nvSpPr>
          <p:cNvPr id="14" name="Content Placeholder 13"/>
          <p:cNvSpPr>
            <a:spLocks noGrp="1"/>
          </p:cNvSpPr>
          <p:nvPr>
            <p:ph idx="1"/>
          </p:nvPr>
        </p:nvSpPr>
        <p:spPr>
          <a:xfrm>
            <a:off x="1065212" y="1295400"/>
            <a:ext cx="10210800" cy="4953000"/>
          </a:xfrm>
        </p:spPr>
        <p:txBody>
          <a:bodyPr>
            <a:normAutofit/>
          </a:bodyPr>
          <a:lstStyle/>
          <a:p>
            <a:pPr>
              <a:spcAft>
                <a:spcPts val="1200"/>
              </a:spcAft>
            </a:pPr>
            <a:r>
              <a:rPr lang="en-US" sz="3600" dirty="0"/>
              <a:t>What if we had a time machine to see how our decisions </a:t>
            </a:r>
            <a:r>
              <a:rPr lang="en-US" sz="3600" dirty="0" smtClean="0"/>
              <a:t>would work </a:t>
            </a:r>
            <a:r>
              <a:rPr lang="en-US" sz="3600" dirty="0"/>
              <a:t>out</a:t>
            </a:r>
            <a:r>
              <a:rPr lang="en-US" sz="3600" dirty="0" smtClean="0"/>
              <a:t>?  Like “buy Bitcoin?”</a:t>
            </a:r>
          </a:p>
          <a:p>
            <a:pPr>
              <a:spcAft>
                <a:spcPts val="1200"/>
              </a:spcAft>
            </a:pPr>
            <a:r>
              <a:rPr lang="en-US" sz="3600" dirty="0" smtClean="0"/>
              <a:t>How do you know that decision is truly good?</a:t>
            </a:r>
          </a:p>
          <a:p>
            <a:pPr>
              <a:spcAft>
                <a:spcPts val="1200"/>
              </a:spcAft>
            </a:pPr>
            <a:r>
              <a:rPr lang="en-US" sz="3600" dirty="0" smtClean="0"/>
              <a:t>I </a:t>
            </a:r>
            <a:r>
              <a:rPr lang="en-US" sz="3600" dirty="0"/>
              <a:t>am happy to report that one particular book in the Bible </a:t>
            </a:r>
            <a:r>
              <a:rPr lang="en-US" sz="3600" dirty="0" smtClean="0"/>
              <a:t>explains how to make great decisions.</a:t>
            </a:r>
          </a:p>
          <a:p>
            <a:pPr>
              <a:spcAft>
                <a:spcPts val="1200"/>
              </a:spcAft>
            </a:pPr>
            <a:r>
              <a:rPr lang="en-US" sz="3600" dirty="0" smtClean="0"/>
              <a:t>And it is specifically recommended for us by no less than the Apostle Paul!</a:t>
            </a:r>
            <a:endParaRPr lang="en-US" sz="3600" dirty="0"/>
          </a:p>
        </p:txBody>
      </p:sp>
    </p:spTree>
    <p:extLst>
      <p:ext uri="{BB962C8B-B14F-4D97-AF65-F5344CB8AC3E}">
        <p14:creationId xmlns:p14="http://schemas.microsoft.com/office/powerpoint/2010/main" val="1873210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2" y="457200"/>
            <a:ext cx="10591800" cy="5078313"/>
          </a:xfrm>
          <a:prstGeom prst="rect">
            <a:avLst/>
          </a:prstGeom>
          <a:noFill/>
        </p:spPr>
        <p:txBody>
          <a:bodyPr wrap="square" rtlCol="0">
            <a:spAutoFit/>
          </a:bodyPr>
          <a:lstStyle/>
          <a:p>
            <a:r>
              <a:rPr lang="en-US" sz="3600" i="1" dirty="0" smtClean="0"/>
              <a:t>For </a:t>
            </a:r>
            <a:r>
              <a:rPr lang="en-US" sz="3600" i="1" dirty="0"/>
              <a:t>I do not want you to be unaware, brethren, that our fathers were all under the cloud and all passed through the sea. ...Nevertheless, with most of them God was not </a:t>
            </a:r>
            <a:r>
              <a:rPr lang="en-US" sz="3600" i="1" dirty="0" smtClean="0"/>
              <a:t>well-pleased; for </a:t>
            </a:r>
            <a:r>
              <a:rPr lang="en-US" sz="3600" i="1" dirty="0"/>
              <a:t>they were </a:t>
            </a:r>
            <a:r>
              <a:rPr lang="en-US" sz="3600" b="1" i="1" dirty="0">
                <a:solidFill>
                  <a:schemeClr val="accent1">
                    <a:lumMod val="75000"/>
                  </a:schemeClr>
                </a:solidFill>
              </a:rPr>
              <a:t>laid low in the wilderness</a:t>
            </a:r>
            <a:r>
              <a:rPr lang="en-US" sz="3600" i="1" dirty="0"/>
              <a:t>. Now these things happened as examples for us, so that we would not crave evil things as they also craved. Do not be idolaters, as some of them were; as it is written, “The people sat down to eat and drink, and stood up to play</a:t>
            </a:r>
            <a:r>
              <a:rPr lang="en-US" sz="3600" i="1" dirty="0" smtClean="0"/>
              <a:t>.”</a:t>
            </a:r>
            <a:endParaRPr lang="en-US" sz="3600" i="1" dirty="0"/>
          </a:p>
        </p:txBody>
      </p:sp>
      <p:sp>
        <p:nvSpPr>
          <p:cNvPr id="3" name="Chevron 2"/>
          <p:cNvSpPr/>
          <p:nvPr/>
        </p:nvSpPr>
        <p:spPr>
          <a:xfrm>
            <a:off x="9980612" y="5535513"/>
            <a:ext cx="304800" cy="407911"/>
          </a:xfrm>
          <a:prstGeom prst="chevr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96681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2" y="457200"/>
            <a:ext cx="10591800" cy="2862322"/>
          </a:xfrm>
          <a:prstGeom prst="rect">
            <a:avLst/>
          </a:prstGeom>
          <a:noFill/>
        </p:spPr>
        <p:txBody>
          <a:bodyPr wrap="square" rtlCol="0">
            <a:spAutoFit/>
          </a:bodyPr>
          <a:lstStyle/>
          <a:p>
            <a:r>
              <a:rPr lang="en-US" sz="3600" i="1" dirty="0" smtClean="0"/>
              <a:t>Nor </a:t>
            </a:r>
            <a:r>
              <a:rPr lang="en-US" sz="3600" i="1" dirty="0"/>
              <a:t>let us act immorally, as some of them did, and </a:t>
            </a:r>
            <a:r>
              <a:rPr lang="en-US" sz="3600" b="1" i="1" dirty="0">
                <a:solidFill>
                  <a:schemeClr val="accent1">
                    <a:lumMod val="75000"/>
                  </a:schemeClr>
                </a:solidFill>
              </a:rPr>
              <a:t>twenty-three thousand fell</a:t>
            </a:r>
            <a:r>
              <a:rPr lang="en-US" sz="3600" i="1" dirty="0"/>
              <a:t> in one day. Nor let us try the Lord, as some of them did, and were </a:t>
            </a:r>
            <a:r>
              <a:rPr lang="en-US" sz="3600" b="1" i="1" dirty="0">
                <a:solidFill>
                  <a:schemeClr val="accent1">
                    <a:lumMod val="75000"/>
                  </a:schemeClr>
                </a:solidFill>
              </a:rPr>
              <a:t>destroyed by the serpents</a:t>
            </a:r>
            <a:r>
              <a:rPr lang="en-US" sz="3600" i="1" dirty="0"/>
              <a:t>. Nor grumble, as some of them did, and were </a:t>
            </a:r>
            <a:r>
              <a:rPr lang="en-US" sz="3600" b="1" i="1" dirty="0">
                <a:solidFill>
                  <a:schemeClr val="accent1">
                    <a:lumMod val="75000"/>
                  </a:schemeClr>
                </a:solidFill>
              </a:rPr>
              <a:t>destroyed by the destroyer</a:t>
            </a:r>
            <a:r>
              <a:rPr lang="en-US" sz="3600" dirty="0"/>
              <a:t> (1 Cor. 10:1, 5-10).</a:t>
            </a:r>
          </a:p>
        </p:txBody>
      </p:sp>
      <p:sp>
        <p:nvSpPr>
          <p:cNvPr id="3" name="TextBox 2"/>
          <p:cNvSpPr txBox="1"/>
          <p:nvPr/>
        </p:nvSpPr>
        <p:spPr>
          <a:xfrm>
            <a:off x="684212" y="3733800"/>
            <a:ext cx="10591800" cy="1754326"/>
          </a:xfrm>
          <a:prstGeom prst="rect">
            <a:avLst/>
          </a:prstGeom>
          <a:noFill/>
        </p:spPr>
        <p:txBody>
          <a:bodyPr wrap="square" rtlCol="0">
            <a:spAutoFit/>
          </a:bodyPr>
          <a:lstStyle/>
          <a:p>
            <a:r>
              <a:rPr lang="en-US" sz="3600" dirty="0" smtClean="0"/>
              <a:t>The majority of the events Paul referenced in this passage (in a letter to a challenging church in Corinth) are actually recorded in the book of Numbers</a:t>
            </a:r>
            <a:endParaRPr lang="en-US" sz="3600" dirty="0"/>
          </a:p>
        </p:txBody>
      </p:sp>
    </p:spTree>
    <p:extLst>
      <p:ext uri="{BB962C8B-B14F-4D97-AF65-F5344CB8AC3E}">
        <p14:creationId xmlns:p14="http://schemas.microsoft.com/office/powerpoint/2010/main" val="1819439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684212" y="457200"/>
            <a:ext cx="10591800" cy="3139321"/>
          </a:xfrm>
          <a:prstGeom prst="rect">
            <a:avLst/>
          </a:prstGeom>
          <a:noFill/>
        </p:spPr>
        <p:txBody>
          <a:bodyPr wrap="square" rtlCol="0">
            <a:spAutoFit/>
          </a:bodyPr>
          <a:lstStyle/>
          <a:p>
            <a:r>
              <a:rPr lang="en-US" sz="3600" b="1" dirty="0" smtClean="0"/>
              <a:t>Then Paul says this:</a:t>
            </a:r>
            <a:r>
              <a:rPr lang="en-US" sz="3600" dirty="0" smtClean="0"/>
              <a:t> </a:t>
            </a:r>
            <a:r>
              <a:rPr lang="en-US" sz="3600" i="1" u="sng" dirty="0" smtClean="0"/>
              <a:t>Now </a:t>
            </a:r>
            <a:r>
              <a:rPr lang="en-US" sz="3600" i="1" u="sng" dirty="0"/>
              <a:t>these things happened to them as an example, and they were written for our instruction, upon whom the ends of the ages have </a:t>
            </a:r>
            <a:r>
              <a:rPr lang="en-US" sz="3600" i="1" u="sng" dirty="0" smtClean="0"/>
              <a:t>come</a:t>
            </a:r>
            <a:r>
              <a:rPr lang="en-US" sz="3600" u="sng" dirty="0" smtClean="0"/>
              <a:t> </a:t>
            </a:r>
            <a:r>
              <a:rPr lang="en-US" sz="3600" u="sng" dirty="0"/>
              <a:t>(1 Cor. 10:11).</a:t>
            </a:r>
          </a:p>
          <a:p>
            <a:endParaRPr lang="en-US" dirty="0"/>
          </a:p>
          <a:p>
            <a:endParaRPr lang="en-US" sz="3600" dirty="0"/>
          </a:p>
        </p:txBody>
      </p:sp>
      <p:sp>
        <p:nvSpPr>
          <p:cNvPr id="3" name="TextBox 2"/>
          <p:cNvSpPr txBox="1"/>
          <p:nvPr/>
        </p:nvSpPr>
        <p:spPr>
          <a:xfrm>
            <a:off x="309936" y="2971800"/>
            <a:ext cx="11270875" cy="3016210"/>
          </a:xfrm>
          <a:prstGeom prst="rect">
            <a:avLst/>
          </a:prstGeom>
          <a:noFill/>
        </p:spPr>
        <p:txBody>
          <a:bodyPr wrap="square" rtlCol="0">
            <a:spAutoFit/>
          </a:bodyPr>
          <a:lstStyle/>
          <a:p>
            <a:pPr marL="571500" indent="-571500">
              <a:spcAft>
                <a:spcPts val="1200"/>
              </a:spcAft>
              <a:buClr>
                <a:schemeClr val="accent1"/>
              </a:buClr>
              <a:buFont typeface="Arial" panose="020B0604020202020204" pitchFamily="34" charset="0"/>
              <a:buChar char="•"/>
            </a:pPr>
            <a:r>
              <a:rPr lang="en-US" sz="3600" dirty="0" smtClean="0"/>
              <a:t>“Happened as examples” – God made it clear (thru consequences) that sin withholds good.</a:t>
            </a:r>
          </a:p>
          <a:p>
            <a:pPr marL="571500" indent="-571500">
              <a:spcAft>
                <a:spcPts val="1200"/>
              </a:spcAft>
              <a:buClr>
                <a:schemeClr val="accent1"/>
              </a:buClr>
              <a:buFont typeface="Arial" panose="020B0604020202020204" pitchFamily="34" charset="0"/>
              <a:buChar char="•"/>
            </a:pPr>
            <a:r>
              <a:rPr lang="en-US" sz="3600" dirty="0" smtClean="0"/>
              <a:t>God added oral instruction: </a:t>
            </a:r>
            <a:r>
              <a:rPr lang="en-US" sz="3600" i="1" dirty="0" smtClean="0"/>
              <a:t>“</a:t>
            </a:r>
            <a:r>
              <a:rPr lang="en-US" sz="3600" i="1" dirty="0"/>
              <a:t>Thus you are to know in your heart that the Lord your God was disciplining </a:t>
            </a:r>
            <a:r>
              <a:rPr lang="en-US" sz="3600" i="1" dirty="0" smtClean="0"/>
              <a:t>(</a:t>
            </a:r>
            <a:r>
              <a:rPr lang="en-US" sz="3600" i="1" dirty="0" err="1" smtClean="0"/>
              <a:t>yasar</a:t>
            </a:r>
            <a:r>
              <a:rPr lang="en-US" sz="3600" i="1" dirty="0" smtClean="0"/>
              <a:t>) you </a:t>
            </a:r>
            <a:r>
              <a:rPr lang="en-US" sz="3600" i="1" dirty="0"/>
              <a:t>just as a man disciplines his </a:t>
            </a:r>
            <a:r>
              <a:rPr lang="en-US" sz="3600" i="1" dirty="0" smtClean="0"/>
              <a:t>son</a:t>
            </a:r>
            <a:r>
              <a:rPr lang="en-US" sz="3600" dirty="0" smtClean="0"/>
              <a:t>” </a:t>
            </a:r>
            <a:r>
              <a:rPr lang="en-US" sz="3600" dirty="0"/>
              <a:t>(</a:t>
            </a:r>
            <a:r>
              <a:rPr lang="en-US" sz="3600" dirty="0" smtClean="0"/>
              <a:t>Deut. 8:5</a:t>
            </a:r>
            <a:r>
              <a:rPr lang="en-US" sz="3600" dirty="0"/>
              <a:t>).</a:t>
            </a:r>
          </a:p>
        </p:txBody>
      </p:sp>
    </p:spTree>
    <p:extLst>
      <p:ext uri="{BB962C8B-B14F-4D97-AF65-F5344CB8AC3E}">
        <p14:creationId xmlns:p14="http://schemas.microsoft.com/office/powerpoint/2010/main" val="34642806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Digital Blue Tunnel 16x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F02895261.potx" id="{4CBF9558-C12D-4F51-9AA3-9D0796951DBC}" vid="{FFC159E6-A134-46E7-B1A0-C306E39FC295}"/>
    </a:ext>
  </a:extLst>
</a:theme>
</file>

<file path=ppt/theme/theme2.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Office Them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Business digital blue tunnel presentation (widescreen)</Template>
  <TotalTime>851</TotalTime>
  <Words>2156</Words>
  <Application>Microsoft Office PowerPoint</Application>
  <PresentationFormat>Custom</PresentationFormat>
  <Paragraphs>123</Paragraphs>
  <Slides>30</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30</vt:i4>
      </vt:variant>
    </vt:vector>
  </HeadingPairs>
  <TitlesOfParts>
    <vt:vector size="33" baseType="lpstr">
      <vt:lpstr>Arial</vt:lpstr>
      <vt:lpstr>Corbel</vt:lpstr>
      <vt:lpstr>Digital Blue Tunnel 16x9</vt:lpstr>
      <vt:lpstr>Journey</vt:lpstr>
      <vt:lpstr>A Disagreement &amp; A Decision</vt:lpstr>
      <vt:lpstr>Standing at the Crossroads</vt:lpstr>
      <vt:lpstr>Crossroad Types</vt:lpstr>
      <vt:lpstr>Crossroad Types</vt:lpstr>
      <vt:lpstr>How can we discern and execute great decisions?</vt:lpstr>
      <vt:lpstr>PowerPoint Presentation</vt:lpstr>
      <vt:lpstr>PowerPoint Presentation</vt:lpstr>
      <vt:lpstr>PowerPoint Presentation</vt:lpstr>
      <vt:lpstr>PowerPoint Presentation</vt:lpstr>
      <vt:lpstr>5 Decision-Maker Benefits from Numbers</vt:lpstr>
      <vt:lpstr>Background on Numbers</vt:lpstr>
      <vt:lpstr>Background on Numbers</vt:lpstr>
      <vt:lpstr>Background on Numbers</vt:lpstr>
      <vt:lpstr>Background on Numbers</vt:lpstr>
      <vt:lpstr>A Striking Comparison</vt:lpstr>
      <vt:lpstr>PowerPoint Presentation</vt:lpstr>
      <vt:lpstr>The Numbers Trap</vt:lpstr>
      <vt:lpstr>The Numbers Trap</vt:lpstr>
      <vt:lpstr>The Numbers Trap</vt:lpstr>
      <vt:lpstr>PowerPoint Presentation</vt:lpstr>
      <vt:lpstr>The Numbers Trap</vt:lpstr>
      <vt:lpstr>Principle #1: God is our X-factor / look back</vt:lpstr>
      <vt:lpstr>PowerPoint Presentation</vt:lpstr>
      <vt:lpstr>PowerPoint Presentation</vt:lpstr>
      <vt:lpstr>Principle #1: God is our X-factor / look back</vt:lpstr>
      <vt:lpstr>Look forward through the past</vt:lpstr>
      <vt:lpstr>Look forward through the past</vt:lpstr>
      <vt:lpstr>Look forward through the past</vt:lpstr>
      <vt:lpstr>Look forward through the past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Journey</dc:title>
  <dc:creator>Jim Fleming</dc:creator>
  <cp:lastModifiedBy>Jim Fleming</cp:lastModifiedBy>
  <cp:revision>55</cp:revision>
  <dcterms:created xsi:type="dcterms:W3CDTF">2021-10-26T04:35:21Z</dcterms:created>
  <dcterms:modified xsi:type="dcterms:W3CDTF">2021-11-15T19:27:16Z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