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2" r:id="rId2"/>
    <p:sldId id="377" r:id="rId3"/>
    <p:sldId id="378" r:id="rId4"/>
    <p:sldId id="380" r:id="rId5"/>
    <p:sldId id="379" r:id="rId6"/>
    <p:sldId id="382" r:id="rId7"/>
    <p:sldId id="383" r:id="rId8"/>
    <p:sldId id="384" r:id="rId9"/>
    <p:sldId id="388" r:id="rId10"/>
    <p:sldId id="390" r:id="rId11"/>
    <p:sldId id="391" r:id="rId12"/>
    <p:sldId id="392" r:id="rId13"/>
    <p:sldId id="393" r:id="rId14"/>
    <p:sldId id="395" r:id="rId15"/>
    <p:sldId id="394"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Lst>
  <p:sldSz cx="12188825"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29" autoAdjust="0"/>
  </p:normalViewPr>
  <p:slideViewPr>
    <p:cSldViewPr showGuides="1">
      <p:cViewPr varScale="1">
        <p:scale>
          <a:sx n="115" d="100"/>
          <a:sy n="115" d="100"/>
        </p:scale>
        <p:origin x="264"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11/17/2021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11/17/2021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11/17/2021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11/17/2021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11/17/2021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11/17/2021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11/17/2021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11/17/2021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11/17/2021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11/17/2021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11/17/2021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11/17/2021</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11/17/2021</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Journey</a:t>
            </a:r>
            <a:endParaRPr lang="en-US" dirty="0"/>
          </a:p>
        </p:txBody>
      </p:sp>
      <p:sp>
        <p:nvSpPr>
          <p:cNvPr id="4" name="Subtitle 3"/>
          <p:cNvSpPr>
            <a:spLocks noGrp="1"/>
          </p:cNvSpPr>
          <p:nvPr>
            <p:ph type="subTitle" idx="1"/>
          </p:nvPr>
        </p:nvSpPr>
        <p:spPr/>
        <p:txBody>
          <a:bodyPr>
            <a:normAutofit/>
          </a:bodyPr>
          <a:lstStyle/>
          <a:p>
            <a:r>
              <a:rPr lang="it-IT" sz="3600" dirty="0" smtClean="0"/>
              <a:t>At the crossroads</a:t>
            </a:r>
            <a:endParaRPr lang="it-IT" sz="3600" dirty="0"/>
          </a:p>
        </p:txBody>
      </p:sp>
    </p:spTree>
    <p:extLst>
      <p:ext uri="{BB962C8B-B14F-4D97-AF65-F5344CB8AC3E}">
        <p14:creationId xmlns:p14="http://schemas.microsoft.com/office/powerpoint/2010/main" val="67743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Who Can Stand?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marL="0" indent="0">
              <a:buNone/>
            </a:pPr>
            <a:r>
              <a:rPr lang="en-US" sz="3600" i="1" dirty="0"/>
              <a:t>I looked when He broke the sixth seal, and there was a great earthquake; and the sun became black as sackcloth made of hair, and the whole moon became like blood; and the stars of the sky fell to the earth, as a fig tree casts its unripe figs when shaken by a great wind. The sky was split apart like a scroll when it is rolled up, and every mountain and island were moved out of their places. </a:t>
            </a:r>
            <a:endParaRPr lang="en-US" sz="3600" i="1" dirty="0" smtClean="0"/>
          </a:p>
        </p:txBody>
      </p:sp>
    </p:spTree>
    <p:extLst>
      <p:ext uri="{BB962C8B-B14F-4D97-AF65-F5344CB8AC3E}">
        <p14:creationId xmlns:p14="http://schemas.microsoft.com/office/powerpoint/2010/main" val="134970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Who Can Stand?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marL="0" indent="0">
              <a:buNone/>
            </a:pPr>
            <a:r>
              <a:rPr lang="en-US" sz="3600" i="1" dirty="0" smtClean="0"/>
              <a:t>Then </a:t>
            </a:r>
            <a:r>
              <a:rPr lang="en-US" sz="3600" i="1" dirty="0"/>
              <a:t>the kings of the earth and the great men and the commanders and the rich and the strong and every slave and free man hid themselves in the caves and among the rocks of the mountains; And they said to the mountains and to the rocks, “Fall on us and hide us from the presence of Him who sits on the throne, and from the wrath of the Lamb; </a:t>
            </a:r>
            <a:r>
              <a:rPr lang="en-US" sz="3600" b="1" i="1" dirty="0"/>
              <a:t>for the great day of their wrath has come, and who is able to stand</a:t>
            </a:r>
            <a:r>
              <a:rPr lang="en-US" sz="3600" i="1" dirty="0"/>
              <a:t>”</a:t>
            </a:r>
            <a:r>
              <a:rPr lang="en-US" sz="3600" dirty="0"/>
              <a:t> (Revelation 6:12–17)?</a:t>
            </a:r>
            <a:endParaRPr lang="en-US" sz="3600" dirty="0" smtClean="0"/>
          </a:p>
        </p:txBody>
      </p:sp>
    </p:spTree>
    <p:extLst>
      <p:ext uri="{BB962C8B-B14F-4D97-AF65-F5344CB8AC3E}">
        <p14:creationId xmlns:p14="http://schemas.microsoft.com/office/powerpoint/2010/main" val="157048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Who Can Stand?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a:t>The “Earth-Dwellers” </a:t>
            </a:r>
            <a:r>
              <a:rPr lang="en-US" sz="3600" dirty="0" smtClean="0"/>
              <a:t>Burning Question: “Who </a:t>
            </a:r>
            <a:r>
              <a:rPr lang="en-US" sz="3600" dirty="0"/>
              <a:t>is able to stand” (Rev. 6:17)?</a:t>
            </a:r>
          </a:p>
          <a:p>
            <a:pPr>
              <a:spcAft>
                <a:spcPts val="1200"/>
              </a:spcAft>
            </a:pPr>
            <a:r>
              <a:rPr lang="en-US" sz="3600" dirty="0"/>
              <a:t>This </a:t>
            </a:r>
            <a:r>
              <a:rPr lang="en-US" sz="3600" dirty="0" smtClean="0"/>
              <a:t>the </a:t>
            </a:r>
            <a:r>
              <a:rPr lang="en-US" sz="3600" dirty="0"/>
              <a:t>same question </a:t>
            </a:r>
            <a:r>
              <a:rPr lang="en-US" sz="3600" dirty="0" smtClean="0"/>
              <a:t>Israel </a:t>
            </a:r>
            <a:r>
              <a:rPr lang="en-US" sz="3600" dirty="0"/>
              <a:t>was asking</a:t>
            </a:r>
            <a:r>
              <a:rPr lang="en-US" sz="3600" dirty="0" smtClean="0"/>
              <a:t>. It is a  reasonable </a:t>
            </a:r>
            <a:r>
              <a:rPr lang="en-US" sz="3600" dirty="0"/>
              <a:t>&amp; </a:t>
            </a:r>
            <a:r>
              <a:rPr lang="en-US" sz="3600" dirty="0" smtClean="0"/>
              <a:t>relevant question for us!</a:t>
            </a:r>
          </a:p>
          <a:p>
            <a:pPr>
              <a:spcAft>
                <a:spcPts val="1200"/>
              </a:spcAft>
            </a:pPr>
            <a:r>
              <a:rPr lang="en-US" sz="3600" dirty="0"/>
              <a:t>Before sin entered the world, enjoying God and His company was a natural delight</a:t>
            </a:r>
            <a:r>
              <a:rPr lang="en-US" sz="3600" dirty="0" smtClean="0"/>
              <a:t>.</a:t>
            </a:r>
          </a:p>
        </p:txBody>
      </p:sp>
    </p:spTree>
    <p:extLst>
      <p:ext uri="{BB962C8B-B14F-4D97-AF65-F5344CB8AC3E}">
        <p14:creationId xmlns:p14="http://schemas.microsoft.com/office/powerpoint/2010/main" val="30895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Who Can Stand?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After </a:t>
            </a:r>
            <a:r>
              <a:rPr lang="en-US" sz="3600" dirty="0"/>
              <a:t>sin, Adam and Eve wanted to hide from God and instinctively knew that their </a:t>
            </a:r>
            <a:r>
              <a:rPr lang="en-US" sz="3600" dirty="0" err="1"/>
              <a:t>unholiness</a:t>
            </a:r>
            <a:r>
              <a:rPr lang="en-US" sz="3600" dirty="0"/>
              <a:t> separated them from God</a:t>
            </a:r>
            <a:r>
              <a:rPr lang="en-US" sz="3600" dirty="0" smtClean="0"/>
              <a:t>.</a:t>
            </a:r>
          </a:p>
          <a:p>
            <a:pPr>
              <a:spcAft>
                <a:spcPts val="1200"/>
              </a:spcAft>
            </a:pPr>
            <a:r>
              <a:rPr lang="en-US" sz="3600" dirty="0"/>
              <a:t>Every son of Adam and daughter of Eve knows the same sickening sensation</a:t>
            </a:r>
            <a:r>
              <a:rPr lang="en-US" sz="3600" dirty="0" smtClean="0"/>
              <a:t>.</a:t>
            </a:r>
          </a:p>
          <a:p>
            <a:pPr>
              <a:spcAft>
                <a:spcPts val="1200"/>
              </a:spcAft>
            </a:pPr>
            <a:r>
              <a:rPr lang="en-US" sz="3600" dirty="0" smtClean="0"/>
              <a:t>Wrath is coming / the clock is ticking</a:t>
            </a:r>
          </a:p>
        </p:txBody>
      </p:sp>
    </p:spTree>
    <p:extLst>
      <p:ext uri="{BB962C8B-B14F-4D97-AF65-F5344CB8AC3E}">
        <p14:creationId xmlns:p14="http://schemas.microsoft.com/office/powerpoint/2010/main" val="28427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Who Can Stand?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Colossians 3:5-6 – </a:t>
            </a:r>
            <a:r>
              <a:rPr lang="en-US" sz="3600" i="1" dirty="0" smtClean="0"/>
              <a:t>Sexual </a:t>
            </a:r>
            <a:r>
              <a:rPr lang="en-US" sz="3600" i="1" dirty="0"/>
              <a:t>immorality, impurity, passion, evil desire, and covetousness, which is idolatry - On account of these the wrath of God is </a:t>
            </a:r>
            <a:r>
              <a:rPr lang="en-US" sz="3600" i="1" dirty="0" smtClean="0"/>
              <a:t>coming</a:t>
            </a:r>
            <a:r>
              <a:rPr lang="en-US" sz="3600" dirty="0" smtClean="0"/>
              <a:t>.</a:t>
            </a:r>
          </a:p>
          <a:p>
            <a:pPr>
              <a:spcAft>
                <a:spcPts val="1200"/>
              </a:spcAft>
            </a:pPr>
            <a:r>
              <a:rPr lang="en-US" sz="3600" dirty="0" smtClean="0"/>
              <a:t>Luke 12:49-50: </a:t>
            </a:r>
            <a:r>
              <a:rPr lang="en-US" sz="3600" i="1" dirty="0"/>
              <a:t>“I have come to cast fire upon the earth; and how I wish it were already kindled! But I have a baptism to undergo, and how distressed I am until it is accomplished</a:t>
            </a:r>
            <a:r>
              <a:rPr lang="en-US" sz="3600" i="1" dirty="0" smtClean="0"/>
              <a:t>!”</a:t>
            </a:r>
            <a:r>
              <a:rPr lang="en-US" sz="3600" dirty="0" smtClean="0"/>
              <a:t> </a:t>
            </a:r>
            <a:r>
              <a:rPr lang="en-US" sz="3600" dirty="0"/>
              <a:t>(Luke 12:49–50</a:t>
            </a:r>
            <a:r>
              <a:rPr lang="en-US" sz="3600" dirty="0" smtClean="0"/>
              <a:t>).</a:t>
            </a:r>
          </a:p>
        </p:txBody>
      </p:sp>
    </p:spTree>
    <p:extLst>
      <p:ext uri="{BB962C8B-B14F-4D97-AF65-F5344CB8AC3E}">
        <p14:creationId xmlns:p14="http://schemas.microsoft.com/office/powerpoint/2010/main" val="94043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Who Can Stand?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The day that Jesus longs for is described in Rev 19, the day when the heavens will open and He </a:t>
            </a:r>
            <a:r>
              <a:rPr lang="en-US" sz="3600" dirty="0"/>
              <a:t>will ride a </a:t>
            </a:r>
            <a:r>
              <a:rPr lang="en-US" sz="3600" dirty="0" smtClean="0"/>
              <a:t>white horse and </a:t>
            </a:r>
            <a:r>
              <a:rPr lang="en-US" sz="3600" i="1" dirty="0" smtClean="0"/>
              <a:t>tread </a:t>
            </a:r>
            <a:r>
              <a:rPr lang="en-US" sz="3600" i="1" dirty="0"/>
              <a:t>the wine press of the fierce wrath of God, the Almighty</a:t>
            </a:r>
            <a:r>
              <a:rPr lang="en-US" sz="3600" dirty="0"/>
              <a:t> (Rev. 19:15</a:t>
            </a:r>
            <a:r>
              <a:rPr lang="en-US" sz="3600" dirty="0" smtClean="0"/>
              <a:t>).</a:t>
            </a:r>
          </a:p>
          <a:p>
            <a:pPr>
              <a:spcAft>
                <a:spcPts val="1200"/>
              </a:spcAft>
            </a:pPr>
            <a:r>
              <a:rPr lang="en-US" sz="3600" dirty="0" smtClean="0"/>
              <a:t>A day is coming. The wrath of God will fall like a consuming fire.</a:t>
            </a:r>
          </a:p>
          <a:p>
            <a:pPr>
              <a:spcAft>
                <a:spcPts val="1200"/>
              </a:spcAft>
            </a:pPr>
            <a:r>
              <a:rPr lang="en-US" sz="3600" dirty="0" smtClean="0"/>
              <a:t>Israel reeled from a taste of it at Sinai, future earth dwellers fear it, Jesus anticipates it. So why the delay?</a:t>
            </a:r>
          </a:p>
        </p:txBody>
      </p:sp>
    </p:spTree>
    <p:extLst>
      <p:ext uri="{BB962C8B-B14F-4D97-AF65-F5344CB8AC3E}">
        <p14:creationId xmlns:p14="http://schemas.microsoft.com/office/powerpoint/2010/main" val="157190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Why the Delay?</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i="1" dirty="0"/>
              <a:t>“Have I any pleasure in the death of the wicked,” declares the Lord God, </a:t>
            </a:r>
            <a:r>
              <a:rPr lang="en-US" sz="3600" i="1" dirty="0" smtClean="0"/>
              <a:t>and </a:t>
            </a:r>
            <a:r>
              <a:rPr lang="en-US" sz="3600" i="1" dirty="0"/>
              <a:t>not rather that he should turn from his way and live”</a:t>
            </a:r>
            <a:r>
              <a:rPr lang="en-US" sz="3600" dirty="0"/>
              <a:t> (Ezekiel 18:23-24)? </a:t>
            </a:r>
          </a:p>
          <a:p>
            <a:pPr>
              <a:spcAft>
                <a:spcPts val="1200"/>
              </a:spcAft>
            </a:pPr>
            <a:r>
              <a:rPr lang="en-US" sz="3600" dirty="0"/>
              <a:t>God prefers to impart life, not wrath</a:t>
            </a:r>
            <a:r>
              <a:rPr lang="en-US" sz="3600" dirty="0" smtClean="0"/>
              <a:t>! He is committed to solving the problem of our sin.</a:t>
            </a:r>
            <a:endParaRPr lang="en-US" sz="3600" dirty="0"/>
          </a:p>
          <a:p>
            <a:pPr>
              <a:spcAft>
                <a:spcPts val="1200"/>
              </a:spcAft>
            </a:pPr>
            <a:r>
              <a:rPr lang="en-US" sz="3600" dirty="0"/>
              <a:t>But solving the sin problem is not like going to the moon</a:t>
            </a:r>
            <a:r>
              <a:rPr lang="en-US" sz="3600" dirty="0" smtClean="0"/>
              <a:t>. No amount of money or effort will cut it. Priceless and beyond human ability.</a:t>
            </a:r>
          </a:p>
        </p:txBody>
      </p:sp>
    </p:spTree>
    <p:extLst>
      <p:ext uri="{BB962C8B-B14F-4D97-AF65-F5344CB8AC3E}">
        <p14:creationId xmlns:p14="http://schemas.microsoft.com/office/powerpoint/2010/main" val="17893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Why the Delay?</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God has prepared a solution to the sin problem, He has solved the wrath problem.</a:t>
            </a:r>
          </a:p>
          <a:p>
            <a:pPr>
              <a:spcAft>
                <a:spcPts val="1200"/>
              </a:spcAft>
            </a:pPr>
            <a:r>
              <a:rPr lang="en-US" sz="3600" dirty="0" smtClean="0"/>
              <a:t>But He delays His wrath to give every man an opportunity to take advantage of the solution.</a:t>
            </a:r>
          </a:p>
          <a:p>
            <a:pPr>
              <a:spcAft>
                <a:spcPts val="1200"/>
              </a:spcAft>
            </a:pPr>
            <a:r>
              <a:rPr lang="en-US" sz="3600" dirty="0" smtClean="0"/>
              <a:t>Some “first sightings” of the solution were given to Israel before and during their season at Sinai.</a:t>
            </a:r>
          </a:p>
        </p:txBody>
      </p:sp>
    </p:spTree>
    <p:extLst>
      <p:ext uri="{BB962C8B-B14F-4D97-AF65-F5344CB8AC3E}">
        <p14:creationId xmlns:p14="http://schemas.microsoft.com/office/powerpoint/2010/main" val="20648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Solution – Glimpse 1 (Exodus 12)</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marL="0" indent="0">
              <a:buNone/>
            </a:pPr>
            <a:r>
              <a:rPr lang="en-US" sz="3600" i="1" dirty="0"/>
              <a:t>Now the Lord said to Moses and Aaron in the land of Egypt, “...Speak to all the congregation of Israel, saying, ‘On the tenth of this month they are each one to take a lamb for themselves, according to their fathers’ households, a lamb for each household. </a:t>
            </a:r>
            <a:r>
              <a:rPr lang="en-US" sz="3600" i="1" dirty="0" smtClean="0"/>
              <a:t>...</a:t>
            </a:r>
            <a:r>
              <a:rPr lang="en-US" sz="3600" i="1" dirty="0"/>
              <a:t>Your lamb shall be an unblemished male a year old; you may take it from the sheep or from the goats. You shall keep it until the fourteenth day of the same month, then the whole assembly of the congregation of Israel is to kill it at twilight. </a:t>
            </a:r>
            <a:endParaRPr lang="en-US" sz="3600" i="1" dirty="0" smtClean="0"/>
          </a:p>
        </p:txBody>
      </p:sp>
    </p:spTree>
    <p:extLst>
      <p:ext uri="{BB962C8B-B14F-4D97-AF65-F5344CB8AC3E}">
        <p14:creationId xmlns:p14="http://schemas.microsoft.com/office/powerpoint/2010/main" val="34228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fontScale="90000"/>
          </a:bodyPr>
          <a:lstStyle/>
          <a:p>
            <a:r>
              <a:rPr lang="en-US" sz="4000" dirty="0" smtClean="0"/>
              <a:t>The Solution – Glimpse 1 (Exodus 12:1-10)</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marL="0" indent="0">
              <a:buNone/>
            </a:pPr>
            <a:r>
              <a:rPr lang="en-US" sz="3600" i="1" dirty="0" smtClean="0"/>
              <a:t>“Moreover</a:t>
            </a:r>
            <a:r>
              <a:rPr lang="en-US" sz="3600" i="1" dirty="0"/>
              <a:t>, they shall take some of the blood and put it on the two doorposts and on the lintel of the houses in which they eat it. They shall eat the flesh that same night, roasted with fire, and they shall eat it with unleavened bread and bitter herbs. </a:t>
            </a:r>
            <a:r>
              <a:rPr lang="en-US" sz="3600" i="1" dirty="0" smtClean="0"/>
              <a:t>Do </a:t>
            </a:r>
            <a:r>
              <a:rPr lang="en-US" sz="3600" i="1" dirty="0"/>
              <a:t>not eat any of it raw or boiled at all with water, but rather roasted with fire, both its head and its legs along with its entrails. And you shall not leave any of it over until morning, but whatever is left of it until morning, you shall burn with </a:t>
            </a:r>
            <a:r>
              <a:rPr lang="en-US" sz="3600" i="1" dirty="0" smtClean="0"/>
              <a:t>fire.”</a:t>
            </a:r>
          </a:p>
        </p:txBody>
      </p:sp>
    </p:spTree>
    <p:extLst>
      <p:ext uri="{BB962C8B-B14F-4D97-AF65-F5344CB8AC3E}">
        <p14:creationId xmlns:p14="http://schemas.microsoft.com/office/powerpoint/2010/main" val="7012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2812" y="800100"/>
            <a:ext cx="9982200" cy="4524315"/>
          </a:xfrm>
          <a:prstGeom prst="rect">
            <a:avLst/>
          </a:prstGeom>
          <a:noFill/>
        </p:spPr>
        <p:txBody>
          <a:bodyPr wrap="square" rtlCol="0">
            <a:spAutoFit/>
          </a:bodyPr>
          <a:lstStyle/>
          <a:p>
            <a:r>
              <a:rPr lang="en-US" sz="3600" b="1" dirty="0" smtClean="0"/>
              <a:t>Numbers </a:t>
            </a:r>
            <a:r>
              <a:rPr lang="en-US" sz="3600" b="1" dirty="0"/>
              <a:t>10:11–13</a:t>
            </a:r>
            <a:r>
              <a:rPr lang="en-US" sz="3600" dirty="0"/>
              <a:t> </a:t>
            </a:r>
            <a:r>
              <a:rPr lang="en-US" sz="3600" dirty="0" smtClean="0"/>
              <a:t>–  </a:t>
            </a:r>
            <a:r>
              <a:rPr lang="en-US" sz="3600" i="1" dirty="0" smtClean="0"/>
              <a:t>Now </a:t>
            </a:r>
            <a:r>
              <a:rPr lang="en-US" sz="3600" i="1" dirty="0"/>
              <a:t>in the second year, in the second month, on the twentieth of the month, the cloud was lifted from over the tabernacle of the testimony; and the sons of Israel set out on their journeys from the wilderness of Sinai. Then the cloud settled down in the wilderness of </a:t>
            </a:r>
            <a:r>
              <a:rPr lang="en-US" sz="3600" i="1" dirty="0" err="1"/>
              <a:t>Paran</a:t>
            </a:r>
            <a:r>
              <a:rPr lang="en-US" sz="3600" i="1" dirty="0"/>
              <a:t>. So they moved out for the first time according to the commandment of the Lord through </a:t>
            </a:r>
            <a:r>
              <a:rPr lang="en-US" sz="3600" i="1" dirty="0" smtClean="0"/>
              <a:t>Moses.</a:t>
            </a:r>
            <a:endParaRPr lang="en-US" sz="3600" i="1" dirty="0"/>
          </a:p>
        </p:txBody>
      </p:sp>
    </p:spTree>
    <p:extLst>
      <p:ext uri="{BB962C8B-B14F-4D97-AF65-F5344CB8AC3E}">
        <p14:creationId xmlns:p14="http://schemas.microsoft.com/office/powerpoint/2010/main" val="342239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fontScale="90000"/>
          </a:bodyPr>
          <a:lstStyle/>
          <a:p>
            <a:r>
              <a:rPr lang="en-US" sz="4000" dirty="0" smtClean="0"/>
              <a:t>The Solution – Glimpse 1 (Exodus 12:1-10)</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Point 1: The solution to the sin problem will be effected by the shedding of innocent blood.</a:t>
            </a:r>
          </a:p>
          <a:p>
            <a:pPr>
              <a:spcAft>
                <a:spcPts val="1200"/>
              </a:spcAft>
            </a:pPr>
            <a:r>
              <a:rPr lang="en-US" sz="3600" dirty="0"/>
              <a:t>Point </a:t>
            </a:r>
            <a:r>
              <a:rPr lang="en-US" sz="3600" dirty="0" smtClean="0"/>
              <a:t>2: The solution to the sin problem will require an innocent to be roasted and consumed by fire.</a:t>
            </a:r>
          </a:p>
          <a:p>
            <a:pPr>
              <a:spcAft>
                <a:spcPts val="1200"/>
              </a:spcAft>
            </a:pPr>
            <a:r>
              <a:rPr lang="en-US" sz="3600" dirty="0"/>
              <a:t>Point </a:t>
            </a:r>
            <a:r>
              <a:rPr lang="en-US" sz="3600" dirty="0" smtClean="0"/>
              <a:t>3: </a:t>
            </a:r>
            <a:r>
              <a:rPr lang="en-US" sz="3600" dirty="0"/>
              <a:t>The </a:t>
            </a:r>
            <a:r>
              <a:rPr lang="en-US" sz="3600" dirty="0" smtClean="0"/>
              <a:t>solution must be internalized and claimed for oneself.</a:t>
            </a:r>
          </a:p>
          <a:p>
            <a:pPr>
              <a:spcAft>
                <a:spcPts val="1200"/>
              </a:spcAft>
            </a:pPr>
            <a:r>
              <a:rPr lang="en-US" sz="3600" dirty="0" smtClean="0"/>
              <a:t>The first time (annual event) would have been a few days before the census.</a:t>
            </a:r>
          </a:p>
        </p:txBody>
      </p:sp>
    </p:spTree>
    <p:extLst>
      <p:ext uri="{BB962C8B-B14F-4D97-AF65-F5344CB8AC3E}">
        <p14:creationId xmlns:p14="http://schemas.microsoft.com/office/powerpoint/2010/main" val="224853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fontScale="90000"/>
          </a:bodyPr>
          <a:lstStyle/>
          <a:p>
            <a:r>
              <a:rPr lang="en-US" sz="4000" dirty="0" smtClean="0"/>
              <a:t>The Solution – Glimpse 2 (Leviticus 16:1-3)</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marL="0" indent="0">
              <a:spcAft>
                <a:spcPts val="1200"/>
              </a:spcAft>
              <a:buNone/>
            </a:pPr>
            <a:r>
              <a:rPr lang="en-US" sz="3600" i="1" dirty="0"/>
              <a:t>Now the Lord spoke to Moses after the death of the two sons of Aaron, when they had approached the presence of the Lord and died. The Lord said to Moses: “Tell your brother Aaron that he shall not enter at any time into the holy place inside the veil, before the mercy seat which is on the ark, or he will die; for I will appear in the cloud over the mercy seat. Aaron shall enter the holy place with this: with a bull for a sin offering and a ram for a burnt offering</a:t>
            </a:r>
            <a:r>
              <a:rPr lang="en-US" sz="3600" dirty="0"/>
              <a:t>” (Leviticus 16:1–3).</a:t>
            </a:r>
            <a:endParaRPr lang="en-US" sz="3600" dirty="0" smtClean="0"/>
          </a:p>
        </p:txBody>
      </p:sp>
    </p:spTree>
    <p:extLst>
      <p:ext uri="{BB962C8B-B14F-4D97-AF65-F5344CB8AC3E}">
        <p14:creationId xmlns:p14="http://schemas.microsoft.com/office/powerpoint/2010/main" val="49692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fontScale="90000"/>
          </a:bodyPr>
          <a:lstStyle/>
          <a:p>
            <a:r>
              <a:rPr lang="en-US" sz="4000" dirty="0" smtClean="0"/>
              <a:t>The Solution – Glimpse 2 (Leviticus 16:1-3)</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marL="0" indent="0">
              <a:spcAft>
                <a:spcPts val="1200"/>
              </a:spcAft>
              <a:buNone/>
            </a:pPr>
            <a:r>
              <a:rPr lang="en-US" sz="3600" dirty="0" smtClean="0"/>
              <a:t>Aaron has experienced (at great personal cost) what it means to come into God’s presence without the solution.</a:t>
            </a:r>
          </a:p>
          <a:p>
            <a:pPr marL="0" indent="0">
              <a:spcAft>
                <a:spcPts val="1200"/>
              </a:spcAft>
              <a:buNone/>
            </a:pPr>
            <a:r>
              <a:rPr lang="en-US" sz="3600" dirty="0" smtClean="0"/>
              <a:t>The solution involves the shedding of innocent blood and the burning of the body of an innocent.</a:t>
            </a:r>
          </a:p>
          <a:p>
            <a:pPr marL="0" indent="0">
              <a:spcAft>
                <a:spcPts val="1200"/>
              </a:spcAft>
              <a:buNone/>
            </a:pPr>
            <a:r>
              <a:rPr lang="en-US" sz="3600" dirty="0" smtClean="0"/>
              <a:t>This may have happened a few months before the “departure” – (annually on 7</a:t>
            </a:r>
            <a:r>
              <a:rPr lang="en-US" sz="3600" baseline="30000" dirty="0" smtClean="0"/>
              <a:t>th</a:t>
            </a:r>
            <a:r>
              <a:rPr lang="en-US" sz="3600" dirty="0" smtClean="0"/>
              <a:t> month so not sure).</a:t>
            </a:r>
          </a:p>
        </p:txBody>
      </p:sp>
    </p:spTree>
    <p:extLst>
      <p:ext uri="{BB962C8B-B14F-4D97-AF65-F5344CB8AC3E}">
        <p14:creationId xmlns:p14="http://schemas.microsoft.com/office/powerpoint/2010/main" val="245039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True Solution</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r>
              <a:rPr lang="en-US" sz="3600" dirty="0"/>
              <a:t>Israel learned how to stand at the mountain.</a:t>
            </a:r>
          </a:p>
          <a:p>
            <a:r>
              <a:rPr lang="en-US" sz="3600" dirty="0"/>
              <a:t>When </a:t>
            </a:r>
            <a:r>
              <a:rPr lang="en-US" sz="3600" dirty="0" smtClean="0"/>
              <a:t>an innocent’s </a:t>
            </a:r>
            <a:r>
              <a:rPr lang="en-US" sz="3600" dirty="0"/>
              <a:t>blood is shed in one’s place and his body burned as his substitute, a man can stand in the presence of God.</a:t>
            </a:r>
          </a:p>
          <a:p>
            <a:r>
              <a:rPr lang="en-US" sz="3600" dirty="0" smtClean="0"/>
              <a:t>Repetition </a:t>
            </a:r>
            <a:r>
              <a:rPr lang="en-US" sz="3600" dirty="0"/>
              <a:t>signifies inadequacy but points to a greater sacrifice.</a:t>
            </a:r>
          </a:p>
          <a:p>
            <a:r>
              <a:rPr lang="en-US" sz="3600" dirty="0"/>
              <a:t>God taught Aaron, and Moses, and Israel, and us, that there is a way</a:t>
            </a:r>
            <a:r>
              <a:rPr lang="en-US" sz="3600" dirty="0" smtClean="0"/>
              <a:t>!</a:t>
            </a:r>
          </a:p>
        </p:txBody>
      </p:sp>
    </p:spTree>
    <p:extLst>
      <p:ext uri="{BB962C8B-B14F-4D97-AF65-F5344CB8AC3E}">
        <p14:creationId xmlns:p14="http://schemas.microsoft.com/office/powerpoint/2010/main" val="148187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True Solution</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r>
              <a:rPr lang="en-US" sz="3600" dirty="0" smtClean="0"/>
              <a:t>The </a:t>
            </a:r>
            <a:r>
              <a:rPr lang="en-US" sz="3600" dirty="0"/>
              <a:t>Passover Lamb (and later sacrifices) are but the illustration.</a:t>
            </a:r>
          </a:p>
          <a:p>
            <a:r>
              <a:rPr lang="en-US" sz="3600" dirty="0"/>
              <a:t>Our rescue is effected when fire consumes the innocent in our place and His blood is shed on our behalf</a:t>
            </a:r>
            <a:r>
              <a:rPr lang="en-US" sz="3600" dirty="0" smtClean="0"/>
              <a:t>.</a:t>
            </a:r>
          </a:p>
          <a:p>
            <a:r>
              <a:rPr lang="en-US" sz="3600" i="1" dirty="0"/>
              <a:t>For I delivered to you as of first importance what I also received: that Christ died for our sins in accordance with the Scriptures, that he was buried, that he was raised on the third day in accordance with the Scriptures</a:t>
            </a:r>
            <a:r>
              <a:rPr lang="en-US" sz="3600" dirty="0"/>
              <a:t> (1 Corinthians 15:3-4).</a:t>
            </a:r>
            <a:endParaRPr lang="en-US" sz="3600" dirty="0" smtClean="0"/>
          </a:p>
        </p:txBody>
      </p:sp>
    </p:spTree>
    <p:extLst>
      <p:ext uri="{BB962C8B-B14F-4D97-AF65-F5344CB8AC3E}">
        <p14:creationId xmlns:p14="http://schemas.microsoft.com/office/powerpoint/2010/main" val="32447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Blackened Circle</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a:t>He took our place! So is salvation automatic</a:t>
            </a:r>
            <a:r>
              <a:rPr lang="en-US" sz="3600" dirty="0" smtClean="0"/>
              <a:t>?</a:t>
            </a:r>
          </a:p>
          <a:p>
            <a:pPr>
              <a:spcAft>
                <a:spcPts val="1200"/>
              </a:spcAft>
            </a:pPr>
            <a:r>
              <a:rPr lang="en-US" sz="3600" i="1" dirty="0"/>
              <a:t>Therefore, having been justified by faith, we have peace with God through our Lord Jesus Christ, through whom also we have obtained our introduction by faith into this grace in which we stand; and we exult in hope of the glory of God</a:t>
            </a:r>
            <a:r>
              <a:rPr lang="en-US" sz="3600" dirty="0"/>
              <a:t> (Rom. 5:1-2).</a:t>
            </a:r>
          </a:p>
          <a:p>
            <a:pPr>
              <a:spcAft>
                <a:spcPts val="1200"/>
              </a:spcAft>
            </a:pPr>
            <a:r>
              <a:rPr lang="en-US" sz="3600" dirty="0"/>
              <a:t>By faith, we “achieve peace” &amp; are “introduced” into the grace circle.</a:t>
            </a:r>
            <a:endParaRPr lang="en-US" sz="3600" dirty="0" smtClean="0"/>
          </a:p>
        </p:txBody>
      </p:sp>
    </p:spTree>
    <p:extLst>
      <p:ext uri="{BB962C8B-B14F-4D97-AF65-F5344CB8AC3E}">
        <p14:creationId xmlns:p14="http://schemas.microsoft.com/office/powerpoint/2010/main" val="409003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Blackened Circle</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r>
              <a:rPr lang="en-US" sz="3600" i="1" dirty="0"/>
              <a:t>For they themselves report about us what kind of a reception we had with you, and how you turned to God from idols to serve a living and true God, and to wait for His Son from heaven, whom He raised from the dead, that is Jesus, </a:t>
            </a:r>
            <a:r>
              <a:rPr lang="en-US" sz="3600" b="1" i="1" dirty="0">
                <a:solidFill>
                  <a:schemeClr val="bg2">
                    <a:lumMod val="50000"/>
                    <a:lumOff val="50000"/>
                  </a:schemeClr>
                </a:solidFill>
              </a:rPr>
              <a:t>who rescues us from the wrath to come</a:t>
            </a:r>
            <a:r>
              <a:rPr lang="en-US" sz="3600" dirty="0"/>
              <a:t> (1 Thess. 1:9–10).</a:t>
            </a:r>
          </a:p>
          <a:p>
            <a:r>
              <a:rPr lang="en-US" sz="3600" dirty="0"/>
              <a:t>In Jesus, we are rescued when the wrath of God comes. </a:t>
            </a:r>
            <a:r>
              <a:rPr lang="en-US" sz="3600" dirty="0" smtClean="0"/>
              <a:t>Our rescue is assured when </a:t>
            </a:r>
            <a:r>
              <a:rPr lang="en-US" sz="3600" dirty="0"/>
              <a:t>we step into the blackened circle.</a:t>
            </a:r>
            <a:endParaRPr lang="en-US" sz="3600" dirty="0" smtClean="0"/>
          </a:p>
        </p:txBody>
      </p:sp>
    </p:spTree>
    <p:extLst>
      <p:ext uri="{BB962C8B-B14F-4D97-AF65-F5344CB8AC3E}">
        <p14:creationId xmlns:p14="http://schemas.microsoft.com/office/powerpoint/2010/main" val="30860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Within The Blackened Circle</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a:t>To the question - “Who can stand?” - the answer is “only those standing in the scorched circle which is the grace circle.” This is the only safe place!</a:t>
            </a:r>
          </a:p>
          <a:p>
            <a:pPr>
              <a:spcAft>
                <a:spcPts val="1200"/>
              </a:spcAft>
            </a:pPr>
            <a:r>
              <a:rPr lang="en-US" sz="3600" dirty="0" smtClean="0"/>
              <a:t>Everyone </a:t>
            </a:r>
            <a:r>
              <a:rPr lang="en-US" sz="3600" dirty="0"/>
              <a:t>faces a choice: Try to earn God’s favor or despair of earning it and receive it as a gift.</a:t>
            </a:r>
            <a:endParaRPr lang="en-US" sz="3600" dirty="0" smtClean="0"/>
          </a:p>
        </p:txBody>
      </p:sp>
    </p:spTree>
    <p:extLst>
      <p:ext uri="{BB962C8B-B14F-4D97-AF65-F5344CB8AC3E}">
        <p14:creationId xmlns:p14="http://schemas.microsoft.com/office/powerpoint/2010/main" val="29401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Within The Blackened Circle</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marL="0" indent="0">
              <a:buNone/>
            </a:pPr>
            <a:r>
              <a:rPr lang="en-US" sz="3600" b="1" dirty="0" smtClean="0"/>
              <a:t>In this circle:</a:t>
            </a:r>
          </a:p>
          <a:p>
            <a:r>
              <a:rPr lang="en-US" sz="3600" dirty="0" smtClean="0"/>
              <a:t>No </a:t>
            </a:r>
            <a:r>
              <a:rPr lang="en-US" sz="3600" dirty="0"/>
              <a:t>condemnation (Romans 8:1).</a:t>
            </a:r>
          </a:p>
          <a:p>
            <a:r>
              <a:rPr lang="en-US" sz="3600" dirty="0"/>
              <a:t>Inseparability from God’s love (Romans 8:39).</a:t>
            </a:r>
          </a:p>
          <a:p>
            <a:r>
              <a:rPr lang="en-US" sz="3600" dirty="0"/>
              <a:t>No longer defined by history (1 Corinthians 6:11).</a:t>
            </a:r>
          </a:p>
          <a:p>
            <a:r>
              <a:rPr lang="en-US" sz="3600" dirty="0"/>
              <a:t>See His face (Revelation 22:4).</a:t>
            </a:r>
            <a:endParaRPr lang="en-US" sz="3600" dirty="0" smtClean="0"/>
          </a:p>
        </p:txBody>
      </p:sp>
    </p:spTree>
    <p:extLst>
      <p:ext uri="{BB962C8B-B14F-4D97-AF65-F5344CB8AC3E}">
        <p14:creationId xmlns:p14="http://schemas.microsoft.com/office/powerpoint/2010/main" val="378031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Your Choice</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r>
              <a:rPr lang="en-US" sz="3600" dirty="0" smtClean="0"/>
              <a:t>“I </a:t>
            </a:r>
            <a:r>
              <a:rPr lang="en-US" sz="3600" dirty="0"/>
              <a:t>need to get my act together </a:t>
            </a:r>
            <a:r>
              <a:rPr lang="en-US" sz="3600" dirty="0" smtClean="0"/>
              <a:t>first” – won’t </a:t>
            </a:r>
            <a:r>
              <a:rPr lang="en-US" sz="3600" dirty="0"/>
              <a:t>happen, since the power to change is only given to those who step into the circle.</a:t>
            </a:r>
          </a:p>
          <a:p>
            <a:r>
              <a:rPr lang="en-US" sz="3600" dirty="0" smtClean="0"/>
              <a:t>“I </a:t>
            </a:r>
            <a:r>
              <a:rPr lang="en-US" sz="3600" dirty="0"/>
              <a:t>don’t deserve it </a:t>
            </a:r>
            <a:r>
              <a:rPr lang="en-US" sz="3600" dirty="0" smtClean="0"/>
              <a:t>– you </a:t>
            </a:r>
            <a:r>
              <a:rPr lang="en-US" sz="3600" dirty="0"/>
              <a:t>don’t know who I am and what I have done</a:t>
            </a:r>
            <a:r>
              <a:rPr lang="en-US" sz="3600" dirty="0" smtClean="0"/>
              <a:t>.” </a:t>
            </a:r>
            <a:r>
              <a:rPr lang="en-US" sz="3600" dirty="0" smtClean="0"/>
              <a:t>None </a:t>
            </a:r>
            <a:r>
              <a:rPr lang="en-US" sz="3600" dirty="0"/>
              <a:t>of us deserve it, the only entrance requirement is an admission you have nothing to purchase entrance</a:t>
            </a:r>
            <a:r>
              <a:rPr lang="en-US" sz="3600" dirty="0" smtClean="0"/>
              <a:t>.</a:t>
            </a:r>
          </a:p>
        </p:txBody>
      </p:sp>
    </p:spTree>
    <p:extLst>
      <p:ext uri="{BB962C8B-B14F-4D97-AF65-F5344CB8AC3E}">
        <p14:creationId xmlns:p14="http://schemas.microsoft.com/office/powerpoint/2010/main" val="8822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Journey Begins</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This </a:t>
            </a:r>
            <a:r>
              <a:rPr lang="en-US" sz="3600" dirty="0"/>
              <a:t>is the beginning of Israel’s </a:t>
            </a:r>
            <a:r>
              <a:rPr lang="en-US" sz="3600" dirty="0" smtClean="0"/>
              <a:t>journey.</a:t>
            </a:r>
          </a:p>
          <a:p>
            <a:pPr>
              <a:spcAft>
                <a:spcPts val="1200"/>
              </a:spcAft>
            </a:pPr>
            <a:r>
              <a:rPr lang="en-US" sz="3600" dirty="0" smtClean="0"/>
              <a:t>They </a:t>
            </a:r>
            <a:r>
              <a:rPr lang="en-US" sz="3600" dirty="0"/>
              <a:t>are breaking camp after a profound experience at Mount Sinai. </a:t>
            </a:r>
            <a:endParaRPr lang="en-US" sz="3600" dirty="0" smtClean="0"/>
          </a:p>
          <a:p>
            <a:pPr>
              <a:spcAft>
                <a:spcPts val="1200"/>
              </a:spcAft>
            </a:pPr>
            <a:r>
              <a:rPr lang="en-US" sz="3600" dirty="0" smtClean="0"/>
              <a:t>19 </a:t>
            </a:r>
            <a:r>
              <a:rPr lang="en-US" sz="3600" dirty="0"/>
              <a:t>days earlier God commanded a census be taken as an occasion for His people to look back and affirm (via a gift of silver) their confidence in God as their difference maker.</a:t>
            </a:r>
            <a:endParaRPr lang="en-US" sz="3600" dirty="0" smtClean="0"/>
          </a:p>
        </p:txBody>
      </p:sp>
    </p:spTree>
    <p:extLst>
      <p:ext uri="{BB962C8B-B14F-4D97-AF65-F5344CB8AC3E}">
        <p14:creationId xmlns:p14="http://schemas.microsoft.com/office/powerpoint/2010/main" val="189672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Your Choice</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r>
              <a:rPr lang="en-US" sz="3600" dirty="0" smtClean="0"/>
              <a:t>There is but one safe place, the place where the </a:t>
            </a:r>
            <a:r>
              <a:rPr lang="en-US" sz="3600" dirty="0"/>
              <a:t>wrath of God has already fallen.</a:t>
            </a:r>
          </a:p>
          <a:p>
            <a:r>
              <a:rPr lang="en-US" sz="3600" dirty="0" smtClean="0"/>
              <a:t>All that stands between you and safety is a simple choice by faith to step into the darkened circle.</a:t>
            </a:r>
          </a:p>
        </p:txBody>
      </p:sp>
    </p:spTree>
    <p:extLst>
      <p:ext uri="{BB962C8B-B14F-4D97-AF65-F5344CB8AC3E}">
        <p14:creationId xmlns:p14="http://schemas.microsoft.com/office/powerpoint/2010/main" val="329325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Journey Begins</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When it says “</a:t>
            </a:r>
            <a:r>
              <a:rPr lang="en-US" sz="3600" i="1" dirty="0" smtClean="0"/>
              <a:t>the cloud was lifted </a:t>
            </a:r>
            <a:r>
              <a:rPr lang="en-US" sz="3600" i="1" dirty="0"/>
              <a:t>from over the tabernacle of the testimony; and </a:t>
            </a:r>
            <a:r>
              <a:rPr lang="en-US" sz="3600" i="1" dirty="0" smtClean="0"/>
              <a:t>the sons </a:t>
            </a:r>
            <a:r>
              <a:rPr lang="en-US" sz="3600" i="1" dirty="0"/>
              <a:t>of Israel set out on </a:t>
            </a:r>
            <a:r>
              <a:rPr lang="en-US" sz="3600" i="1" dirty="0" smtClean="0"/>
              <a:t>their journeys</a:t>
            </a:r>
            <a:r>
              <a:rPr lang="en-US" sz="3600" dirty="0" smtClean="0"/>
              <a:t>,” it marks out Israel as a people who are following God (via the cloud).</a:t>
            </a:r>
          </a:p>
          <a:p>
            <a:pPr>
              <a:spcAft>
                <a:spcPts val="1200"/>
              </a:spcAft>
            </a:pPr>
            <a:r>
              <a:rPr lang="en-US" sz="3600" dirty="0" smtClean="0"/>
              <a:t>The fact that they are following Him begs the question, “How did this happen?” </a:t>
            </a:r>
          </a:p>
          <a:p>
            <a:pPr>
              <a:spcAft>
                <a:spcPts val="1200"/>
              </a:spcAft>
            </a:pPr>
            <a:r>
              <a:rPr lang="en-US" sz="3600" dirty="0" smtClean="0"/>
              <a:t>God and Israel first met in an earth-shaking encounter.</a:t>
            </a:r>
          </a:p>
        </p:txBody>
      </p:sp>
    </p:spTree>
    <p:extLst>
      <p:ext uri="{BB962C8B-B14F-4D97-AF65-F5344CB8AC3E}">
        <p14:creationId xmlns:p14="http://schemas.microsoft.com/office/powerpoint/2010/main" val="18044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Journey Begins</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Israel arrived at Mt Sinai exactly three months (three moons) after the Exodus. </a:t>
            </a:r>
          </a:p>
          <a:p>
            <a:pPr>
              <a:spcAft>
                <a:spcPts val="1200"/>
              </a:spcAft>
            </a:pPr>
            <a:r>
              <a:rPr lang="en-US" sz="3600" dirty="0" smtClean="0"/>
              <a:t>For eleven months God prepared them for their journey with Him. Then they set out as recorded in </a:t>
            </a:r>
            <a:r>
              <a:rPr lang="en-US" sz="3600" dirty="0" err="1" smtClean="0"/>
              <a:t>Num</a:t>
            </a:r>
            <a:r>
              <a:rPr lang="en-US" sz="3600" dirty="0" smtClean="0"/>
              <a:t> 1o.</a:t>
            </a:r>
          </a:p>
          <a:p>
            <a:pPr>
              <a:spcAft>
                <a:spcPts val="1200"/>
              </a:spcAft>
            </a:pPr>
            <a:r>
              <a:rPr lang="en-US" sz="3600" dirty="0" smtClean="0"/>
              <a:t>I want to focus on their first meeting in order to understand how any journey with Him begins.</a:t>
            </a:r>
          </a:p>
          <a:p>
            <a:pPr>
              <a:spcAft>
                <a:spcPts val="1200"/>
              </a:spcAft>
            </a:pPr>
            <a:r>
              <a:rPr lang="en-US" sz="3600" dirty="0" smtClean="0"/>
              <a:t>In their case, they met Him at a mountain.</a:t>
            </a:r>
          </a:p>
        </p:txBody>
      </p:sp>
    </p:spTree>
    <p:extLst>
      <p:ext uri="{BB962C8B-B14F-4D97-AF65-F5344CB8AC3E}">
        <p14:creationId xmlns:p14="http://schemas.microsoft.com/office/powerpoint/2010/main" val="61352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Israel’s Mountain Meeting</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smtClean="0"/>
              <a:t>Israel’s appointment to meet God was also at </a:t>
            </a:r>
            <a:r>
              <a:rPr lang="en-US" sz="3600" dirty="0"/>
              <a:t>a mountain </a:t>
            </a:r>
            <a:r>
              <a:rPr lang="en-US" sz="3600" dirty="0" smtClean="0"/>
              <a:t>– They, too, </a:t>
            </a:r>
            <a:r>
              <a:rPr lang="en-US" sz="3600" dirty="0"/>
              <a:t>were </a:t>
            </a:r>
            <a:r>
              <a:rPr lang="en-US" sz="3600" dirty="0" smtClean="0"/>
              <a:t>not </a:t>
            </a:r>
            <a:r>
              <a:rPr lang="en-US" sz="3600" dirty="0"/>
              <a:t>prepared</a:t>
            </a:r>
            <a:r>
              <a:rPr lang="en-US" sz="3600" dirty="0" smtClean="0"/>
              <a:t>!</a:t>
            </a:r>
          </a:p>
          <a:p>
            <a:pPr>
              <a:spcAft>
                <a:spcPts val="1200"/>
              </a:spcAft>
            </a:pPr>
            <a:r>
              <a:rPr lang="en-US" sz="3600" dirty="0" smtClean="0"/>
              <a:t>First Contact: </a:t>
            </a:r>
            <a:r>
              <a:rPr lang="en-US" sz="3600" dirty="0"/>
              <a:t>To Moses at the burning bush</a:t>
            </a:r>
            <a:r>
              <a:rPr lang="en-US" sz="3600" dirty="0" smtClean="0"/>
              <a:t>…”Bring my people out of Egypt”</a:t>
            </a:r>
            <a:endParaRPr lang="en-US" sz="3600" dirty="0"/>
          </a:p>
          <a:p>
            <a:pPr>
              <a:spcAft>
                <a:spcPts val="1200"/>
              </a:spcAft>
            </a:pPr>
            <a:r>
              <a:rPr lang="en-US" sz="3600" i="1" dirty="0"/>
              <a:t>And </a:t>
            </a:r>
            <a:r>
              <a:rPr lang="en-US" sz="3600" i="1" dirty="0" smtClean="0"/>
              <a:t>God </a:t>
            </a:r>
            <a:r>
              <a:rPr lang="en-US" sz="3600" i="1" dirty="0"/>
              <a:t>said, “Certainly I will be with you, and this shall be the sign to you that it is I who have sent you: When you have brought the people out of Egypt, you shall worship God at this mountain”</a:t>
            </a:r>
            <a:r>
              <a:rPr lang="en-US" sz="3600" dirty="0"/>
              <a:t> (Exodus 3:12). </a:t>
            </a:r>
            <a:endParaRPr lang="en-US" sz="3600" dirty="0" smtClean="0"/>
          </a:p>
          <a:p>
            <a:pPr marL="0" indent="0">
              <a:spcAft>
                <a:spcPts val="1200"/>
              </a:spcAft>
              <a:buNone/>
            </a:pPr>
            <a:endParaRPr lang="en-US" sz="3600" dirty="0"/>
          </a:p>
        </p:txBody>
      </p:sp>
    </p:spTree>
    <p:extLst>
      <p:ext uri="{BB962C8B-B14F-4D97-AF65-F5344CB8AC3E}">
        <p14:creationId xmlns:p14="http://schemas.microsoft.com/office/powerpoint/2010/main" val="20266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An Appointment with God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i="1" dirty="0"/>
              <a:t>So it came about on the third day, when it was morning, that there were thunder and lightning flashes and a thick cloud upon the mountain and a very loud trumpet sound, so that all the people who were in the camp trembled. And Moses brought the people out of the camp to meet God, and they stood at the foot of the mountain</a:t>
            </a:r>
            <a:r>
              <a:rPr lang="en-US" sz="3600" dirty="0"/>
              <a:t> (Exodus 19:16–17</a:t>
            </a:r>
            <a:r>
              <a:rPr lang="en-US" sz="3600" dirty="0" smtClean="0"/>
              <a:t>).</a:t>
            </a:r>
          </a:p>
          <a:p>
            <a:pPr>
              <a:spcAft>
                <a:spcPts val="1200"/>
              </a:spcAft>
            </a:pPr>
            <a:r>
              <a:rPr lang="en-US" sz="3600" dirty="0" smtClean="0"/>
              <a:t>Can you imagine what this must have been like?</a:t>
            </a:r>
          </a:p>
        </p:txBody>
      </p:sp>
    </p:spTree>
    <p:extLst>
      <p:ext uri="{BB962C8B-B14F-4D97-AF65-F5344CB8AC3E}">
        <p14:creationId xmlns:p14="http://schemas.microsoft.com/office/powerpoint/2010/main" val="11557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An Appointment with God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i="1" dirty="0"/>
              <a:t>All the people perceived the thunder and the lightning flashes and the sound of the trumpet and the mountain smoking; and when the people saw it, they trembled and stood at a distance. Then they said to Moses, “Speak to us yourself and we will listen; but let not God speak to us, or we will die”</a:t>
            </a:r>
            <a:r>
              <a:rPr lang="en-US" sz="3600" dirty="0"/>
              <a:t> (Exodus 20:18-19</a:t>
            </a:r>
            <a:r>
              <a:rPr lang="en-US" sz="3600" dirty="0" smtClean="0"/>
              <a:t>).</a:t>
            </a:r>
          </a:p>
          <a:p>
            <a:r>
              <a:rPr lang="en-US" sz="3600" dirty="0"/>
              <a:t>Terrifying </a:t>
            </a:r>
            <a:r>
              <a:rPr lang="en-US" sz="3600" dirty="0" smtClean="0"/>
              <a:t>Realization: Everything </a:t>
            </a:r>
            <a:r>
              <a:rPr lang="en-US" sz="3600" dirty="0"/>
              <a:t>inside us shouts our </a:t>
            </a:r>
            <a:r>
              <a:rPr lang="en-US" sz="3600" dirty="0" err="1"/>
              <a:t>unholiness</a:t>
            </a:r>
            <a:r>
              <a:rPr lang="en-US" sz="3600" dirty="0"/>
              <a:t>. We are not prepared to stand before a holy </a:t>
            </a:r>
            <a:r>
              <a:rPr lang="en-US" sz="3600" dirty="0" smtClean="0"/>
              <a:t>God! </a:t>
            </a:r>
            <a:r>
              <a:rPr lang="en-US" sz="3600" smtClean="0"/>
              <a:t>We will die!</a:t>
            </a:r>
            <a:endParaRPr lang="en-US" sz="3600" dirty="0" smtClean="0"/>
          </a:p>
        </p:txBody>
      </p:sp>
    </p:spTree>
    <p:extLst>
      <p:ext uri="{BB962C8B-B14F-4D97-AF65-F5344CB8AC3E}">
        <p14:creationId xmlns:p14="http://schemas.microsoft.com/office/powerpoint/2010/main" val="390358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Who Can Stand?</a:t>
            </a:r>
            <a:endParaRPr lang="en-US" sz="4000" dirty="0"/>
          </a:p>
        </p:txBody>
      </p:sp>
      <p:sp>
        <p:nvSpPr>
          <p:cNvPr id="14" name="Content Placeholder 13"/>
          <p:cNvSpPr>
            <a:spLocks noGrp="1"/>
          </p:cNvSpPr>
          <p:nvPr>
            <p:ph idx="1"/>
          </p:nvPr>
        </p:nvSpPr>
        <p:spPr>
          <a:xfrm>
            <a:off x="684212" y="1295400"/>
            <a:ext cx="10896600" cy="4953000"/>
          </a:xfrm>
        </p:spPr>
        <p:txBody>
          <a:bodyPr>
            <a:noAutofit/>
          </a:bodyPr>
          <a:lstStyle/>
          <a:p>
            <a:pPr>
              <a:spcAft>
                <a:spcPts val="1200"/>
              </a:spcAft>
            </a:pPr>
            <a:r>
              <a:rPr lang="en-US" sz="3600" dirty="0"/>
              <a:t>Filled with dread, they realized they simply could not dwell in God’s presence. Unholy people </a:t>
            </a:r>
            <a:r>
              <a:rPr lang="en-US" sz="3600" dirty="0" smtClean="0"/>
              <a:t>cannot stand in </a:t>
            </a:r>
            <a:r>
              <a:rPr lang="en-US" sz="3600" dirty="0"/>
              <a:t>the presence of a holy God</a:t>
            </a:r>
            <a:r>
              <a:rPr lang="en-US" sz="3600" dirty="0" smtClean="0"/>
              <a:t>! </a:t>
            </a:r>
            <a:endParaRPr lang="en-US" sz="3600" dirty="0"/>
          </a:p>
          <a:p>
            <a:pPr>
              <a:spcAft>
                <a:spcPts val="1200"/>
              </a:spcAft>
            </a:pPr>
            <a:r>
              <a:rPr lang="en-US" sz="3600" dirty="0" smtClean="0"/>
              <a:t>Israel </a:t>
            </a:r>
            <a:r>
              <a:rPr lang="en-US" sz="3600" dirty="0"/>
              <a:t>is not the only one – </a:t>
            </a:r>
            <a:r>
              <a:rPr lang="en-US" sz="3600" dirty="0" smtClean="0"/>
              <a:t>there is another group who will experience something similar to Israel at the mountain.</a:t>
            </a:r>
          </a:p>
          <a:p>
            <a:pPr>
              <a:spcAft>
                <a:spcPts val="1200"/>
              </a:spcAft>
            </a:pPr>
            <a:r>
              <a:rPr lang="en-US" sz="3600" dirty="0" smtClean="0"/>
              <a:t>This is a description of something that </a:t>
            </a:r>
            <a:r>
              <a:rPr lang="en-US" sz="3600" b="1" dirty="0" smtClean="0">
                <a:solidFill>
                  <a:schemeClr val="bg2">
                    <a:lumMod val="50000"/>
                    <a:lumOff val="50000"/>
                  </a:schemeClr>
                </a:solidFill>
              </a:rPr>
              <a:t>will</a:t>
            </a:r>
            <a:r>
              <a:rPr lang="en-US" sz="3600" dirty="0" smtClean="0"/>
              <a:t> happen in the future, although it has not happened yet.</a:t>
            </a:r>
          </a:p>
        </p:txBody>
      </p:sp>
    </p:spTree>
    <p:extLst>
      <p:ext uri="{BB962C8B-B14F-4D97-AF65-F5344CB8AC3E}">
        <p14:creationId xmlns:p14="http://schemas.microsoft.com/office/powerpoint/2010/main" val="402730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1219</TotalTime>
  <Words>2293</Words>
  <Application>Microsoft Office PowerPoint</Application>
  <PresentationFormat>Custom</PresentationFormat>
  <Paragraphs>103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Corbel</vt:lpstr>
      <vt:lpstr>Digital Blue Tunnel 16x9</vt:lpstr>
      <vt:lpstr>Journey</vt:lpstr>
      <vt:lpstr>PowerPoint Presentation</vt:lpstr>
      <vt:lpstr>The Journey Begins</vt:lpstr>
      <vt:lpstr>The Journey Begins</vt:lpstr>
      <vt:lpstr>The Journey Begins</vt:lpstr>
      <vt:lpstr>Israel’s Mountain Meeting</vt:lpstr>
      <vt:lpstr>An Appointment with God</vt:lpstr>
      <vt:lpstr>An Appointment with God</vt:lpstr>
      <vt:lpstr>Who Can Stand?</vt:lpstr>
      <vt:lpstr>Who Can Stand?</vt:lpstr>
      <vt:lpstr>Who Can Stand?</vt:lpstr>
      <vt:lpstr>Who Can Stand?</vt:lpstr>
      <vt:lpstr>Who Can Stand?</vt:lpstr>
      <vt:lpstr>Who Can Stand?</vt:lpstr>
      <vt:lpstr>Who Can Stand?</vt:lpstr>
      <vt:lpstr>Why the Delay?</vt:lpstr>
      <vt:lpstr>Why the Delay?</vt:lpstr>
      <vt:lpstr>The Solution – Glimpse 1 (Exodus 12)</vt:lpstr>
      <vt:lpstr>The Solution – Glimpse 1 (Exodus 12:1-10)</vt:lpstr>
      <vt:lpstr>The Solution – Glimpse 1 (Exodus 12:1-10)</vt:lpstr>
      <vt:lpstr>The Solution – Glimpse 2 (Leviticus 16:1-3)</vt:lpstr>
      <vt:lpstr>The Solution – Glimpse 2 (Leviticus 16:1-3)</vt:lpstr>
      <vt:lpstr>The True Solution</vt:lpstr>
      <vt:lpstr>The True Solution</vt:lpstr>
      <vt:lpstr>The Blackened Circle</vt:lpstr>
      <vt:lpstr>The Blackened Circle</vt:lpstr>
      <vt:lpstr>Within The Blackened Circle</vt:lpstr>
      <vt:lpstr>Within The Blackened Circle</vt:lpstr>
      <vt:lpstr>Your Choice</vt:lpstr>
      <vt:lpstr>Your Choice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dc:title>
  <dc:creator>Jim Fleming</dc:creator>
  <cp:lastModifiedBy>Jim Fleming</cp:lastModifiedBy>
  <cp:revision>79</cp:revision>
  <dcterms:created xsi:type="dcterms:W3CDTF">2021-10-26T04:35:21Z</dcterms:created>
  <dcterms:modified xsi:type="dcterms:W3CDTF">2021-11-17T13:13:22Z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