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2" r:id="rId2"/>
    <p:sldId id="399" r:id="rId3"/>
    <p:sldId id="400" r:id="rId4"/>
    <p:sldId id="403" r:id="rId5"/>
    <p:sldId id="404" r:id="rId6"/>
    <p:sldId id="401" r:id="rId7"/>
    <p:sldId id="405" r:id="rId8"/>
    <p:sldId id="402" r:id="rId9"/>
    <p:sldId id="378" r:id="rId10"/>
    <p:sldId id="407" r:id="rId11"/>
    <p:sldId id="410" r:id="rId12"/>
    <p:sldId id="408" r:id="rId13"/>
    <p:sldId id="411" r:id="rId14"/>
    <p:sldId id="409" r:id="rId15"/>
    <p:sldId id="412" r:id="rId16"/>
    <p:sldId id="413" r:id="rId17"/>
    <p:sldId id="414" r:id="rId18"/>
    <p:sldId id="415" r:id="rId19"/>
    <p:sldId id="416" r:id="rId20"/>
    <p:sldId id="417" r:id="rId21"/>
    <p:sldId id="418" r:id="rId22"/>
    <p:sldId id="420" r:id="rId23"/>
    <p:sldId id="419" r:id="rId24"/>
  </p:sldIdLst>
  <p:sldSz cx="12188825" cy="6858000"/>
  <p:notesSz cx="9388475" cy="71024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29" autoAdjust="0"/>
  </p:normalViewPr>
  <p:slideViewPr>
    <p:cSldViewPr showGuides="1">
      <p:cViewPr varScale="1">
        <p:scale>
          <a:sx n="115" d="100"/>
          <a:sy n="115" d="100"/>
        </p:scale>
        <p:origin x="264"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59088EAF-6ECA-4616-85EF-35AA19C641F3}" type="datetimeFigureOut">
              <a:rPr lang="en-US"/>
              <a:t>11/23/2021</a:t>
            </a:fld>
            <a:endParaRPr/>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fld id="{3ABD2D7A-D230-4F91-BD59-0A39C2703BA8}" type="datetimeFigureOut">
              <a:rPr lang="en-US"/>
              <a:t>11/23/2021</a:t>
            </a:fld>
            <a:endParaRPr/>
          </a:p>
        </p:txBody>
      </p:sp>
      <p:sp>
        <p:nvSpPr>
          <p:cNvPr id="4" name="Slide Image Placeholder 3"/>
          <p:cNvSpPr>
            <a:spLocks noGrp="1" noRot="1" noChangeAspect="1"/>
          </p:cNvSpPr>
          <p:nvPr>
            <p:ph type="sldImg" idx="2"/>
          </p:nvPr>
        </p:nvSpPr>
        <p:spPr>
          <a:xfrm>
            <a:off x="2330450" y="533400"/>
            <a:ext cx="4729163" cy="266223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11/23/2021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11/23/2021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11/23/2021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11/23/2021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11/23/2021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11/23/2021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11/23/2021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11/23/2021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11/23/2021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11/23/2021</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11/23/2021</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Journey</a:t>
            </a:r>
            <a:endParaRPr lang="en-US" dirty="0"/>
          </a:p>
        </p:txBody>
      </p:sp>
      <p:sp>
        <p:nvSpPr>
          <p:cNvPr id="4" name="Subtitle 3"/>
          <p:cNvSpPr>
            <a:spLocks noGrp="1"/>
          </p:cNvSpPr>
          <p:nvPr>
            <p:ph type="subTitle" idx="1"/>
          </p:nvPr>
        </p:nvSpPr>
        <p:spPr/>
        <p:txBody>
          <a:bodyPr>
            <a:normAutofit/>
          </a:bodyPr>
          <a:lstStyle/>
          <a:p>
            <a:r>
              <a:rPr lang="it-IT" sz="3600" dirty="0" smtClean="0"/>
              <a:t>The Day the Spies Returned</a:t>
            </a:r>
            <a:endParaRPr lang="it-IT" sz="3600" dirty="0"/>
          </a:p>
        </p:txBody>
      </p:sp>
    </p:spTree>
    <p:extLst>
      <p:ext uri="{BB962C8B-B14F-4D97-AF65-F5344CB8AC3E}">
        <p14:creationId xmlns:p14="http://schemas.microsoft.com/office/powerpoint/2010/main" val="67743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Persistent Donut-</a:t>
            </a:r>
            <a:r>
              <a:rPr lang="en-US" sz="4000" dirty="0" err="1" smtClean="0"/>
              <a:t>holitis</a:t>
            </a:r>
            <a:r>
              <a:rPr lang="en-US" sz="4000" dirty="0" smtClean="0"/>
              <a:t> has set in.</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a:t>God gives manna – </a:t>
            </a:r>
            <a:r>
              <a:rPr lang="en-US" sz="3600" dirty="0" smtClean="0"/>
              <a:t>“we </a:t>
            </a:r>
            <a:r>
              <a:rPr lang="en-US" sz="3600" dirty="0"/>
              <a:t>want </a:t>
            </a:r>
            <a:r>
              <a:rPr lang="en-US" sz="3600" dirty="0" smtClean="0"/>
              <a:t>meat”</a:t>
            </a:r>
            <a:endParaRPr lang="en-US" sz="3600" dirty="0"/>
          </a:p>
          <a:p>
            <a:pPr>
              <a:spcAft>
                <a:spcPts val="1200"/>
              </a:spcAft>
            </a:pPr>
            <a:r>
              <a:rPr lang="en-US" sz="3600" dirty="0"/>
              <a:t>God gives deliverance – </a:t>
            </a:r>
            <a:r>
              <a:rPr lang="en-US" sz="3600" dirty="0" smtClean="0"/>
              <a:t>“we </a:t>
            </a:r>
            <a:r>
              <a:rPr lang="en-US" sz="3600" dirty="0"/>
              <a:t>want </a:t>
            </a:r>
            <a:r>
              <a:rPr lang="en-US" sz="3600" dirty="0" smtClean="0"/>
              <a:t>comfort”</a:t>
            </a:r>
            <a:endParaRPr lang="en-US" sz="3600" dirty="0"/>
          </a:p>
          <a:p>
            <a:pPr>
              <a:spcAft>
                <a:spcPts val="1200"/>
              </a:spcAft>
            </a:pPr>
            <a:r>
              <a:rPr lang="en-US" sz="3600" dirty="0"/>
              <a:t>Israel is fixated on the ways God’s gifts don’t meet (or meat!) their expectations. This has become </a:t>
            </a:r>
            <a:r>
              <a:rPr lang="en-US" sz="3600" dirty="0" smtClean="0"/>
              <a:t>habitual!</a:t>
            </a:r>
            <a:endParaRPr lang="en-US" sz="3600" dirty="0"/>
          </a:p>
        </p:txBody>
      </p:sp>
    </p:spTree>
    <p:extLst>
      <p:ext uri="{BB962C8B-B14F-4D97-AF65-F5344CB8AC3E}">
        <p14:creationId xmlns:p14="http://schemas.microsoft.com/office/powerpoint/2010/main" val="367411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Persistent Donut-</a:t>
            </a:r>
            <a:r>
              <a:rPr lang="en-US" sz="4000" dirty="0" err="1" smtClean="0"/>
              <a:t>holitis</a:t>
            </a:r>
            <a:r>
              <a:rPr lang="en-US" sz="4000" dirty="0" smtClean="0"/>
              <a:t> has set in.</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a:t>Have you ever become discouraged giving gifts to someone who always finds fault with your gifts? (And, by implication, You!)</a:t>
            </a:r>
          </a:p>
          <a:p>
            <a:pPr>
              <a:spcAft>
                <a:spcPts val="1200"/>
              </a:spcAft>
            </a:pPr>
            <a:r>
              <a:rPr lang="en-US" sz="3600" dirty="0"/>
              <a:t>I am AMAZED that God did not “divorce” Israel</a:t>
            </a:r>
            <a:r>
              <a:rPr lang="en-US" sz="3600" dirty="0" smtClean="0"/>
              <a:t>.</a:t>
            </a:r>
          </a:p>
          <a:p>
            <a:pPr>
              <a:spcAft>
                <a:spcPts val="1200"/>
              </a:spcAft>
            </a:pPr>
            <a:r>
              <a:rPr lang="en-US" sz="3600" dirty="0" smtClean="0"/>
              <a:t>But His promise has not changed: </a:t>
            </a:r>
            <a:endParaRPr lang="en-US" sz="3600" dirty="0"/>
          </a:p>
        </p:txBody>
      </p:sp>
    </p:spTree>
    <p:extLst>
      <p:ext uri="{BB962C8B-B14F-4D97-AF65-F5344CB8AC3E}">
        <p14:creationId xmlns:p14="http://schemas.microsoft.com/office/powerpoint/2010/main" val="31142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Promise – </a:t>
            </a:r>
            <a:r>
              <a:rPr lang="en-US" sz="4000" b="1" dirty="0" smtClean="0"/>
              <a:t>At </a:t>
            </a:r>
            <a:r>
              <a:rPr lang="en-US" sz="4000" b="1" dirty="0"/>
              <a:t>the Burning Bush”</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marL="0" indent="0">
              <a:buNone/>
            </a:pPr>
            <a:endParaRPr lang="en-US" sz="4000" b="1" dirty="0" smtClean="0"/>
          </a:p>
          <a:p>
            <a:r>
              <a:rPr lang="en-US" sz="3600" i="1" dirty="0" smtClean="0"/>
              <a:t>“</a:t>
            </a:r>
            <a:r>
              <a:rPr lang="en-US" sz="3600" i="1" dirty="0"/>
              <a:t>So I have come down to deliver them from the power of the Egyptians, and to bring them up from that land to a good and spacious land, to a land flowing with milk and honey, to the place of the Canaanite and the Hittite and the Amorite and the </a:t>
            </a:r>
            <a:r>
              <a:rPr lang="en-US" sz="3600" i="1" dirty="0" err="1"/>
              <a:t>Perizzite</a:t>
            </a:r>
            <a:r>
              <a:rPr lang="en-US" sz="3600" i="1" dirty="0"/>
              <a:t> and the </a:t>
            </a:r>
            <a:r>
              <a:rPr lang="en-US" sz="3600" i="1" dirty="0" err="1"/>
              <a:t>Hivite</a:t>
            </a:r>
            <a:r>
              <a:rPr lang="en-US" sz="3600" i="1" dirty="0"/>
              <a:t> and the </a:t>
            </a:r>
            <a:r>
              <a:rPr lang="en-US" sz="3600" i="1" dirty="0" err="1"/>
              <a:t>Jebusite</a:t>
            </a:r>
            <a:r>
              <a:rPr lang="en-US" sz="3600" dirty="0"/>
              <a:t>” (Exodus 3:8</a:t>
            </a:r>
            <a:r>
              <a:rPr lang="en-US" sz="3600" dirty="0" smtClean="0"/>
              <a:t>).</a:t>
            </a:r>
            <a:endParaRPr lang="en-US" sz="3600" dirty="0"/>
          </a:p>
        </p:txBody>
      </p:sp>
    </p:spTree>
    <p:extLst>
      <p:ext uri="{BB962C8B-B14F-4D97-AF65-F5344CB8AC3E}">
        <p14:creationId xmlns:p14="http://schemas.microsoft.com/office/powerpoint/2010/main" val="92383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10591800" cy="838200"/>
          </a:xfrm>
        </p:spPr>
        <p:txBody>
          <a:bodyPr>
            <a:normAutofit/>
          </a:bodyPr>
          <a:lstStyle/>
          <a:p>
            <a:r>
              <a:rPr lang="en-US" sz="4000" dirty="0" smtClean="0"/>
              <a:t>The Promise – </a:t>
            </a:r>
            <a:r>
              <a:rPr lang="en-US" sz="4000" b="1" dirty="0" smtClean="0"/>
              <a:t>At the Spy Commissioning</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r>
              <a:rPr lang="en-US" sz="3600" dirty="0" smtClean="0"/>
              <a:t>Numbers 13.1-1 –  </a:t>
            </a:r>
            <a:r>
              <a:rPr lang="en-US" sz="3600" i="1" dirty="0"/>
              <a:t>Then the Lord spoke to Moses saying, “Send out for yourself men so that they may spy out the land of Canaan, which I am going to give to the sons of Israel; you shall send a man from each of their fathers’ tribes, every one a leader among them”</a:t>
            </a:r>
            <a:r>
              <a:rPr lang="en-US" sz="3600" dirty="0"/>
              <a:t> (Numbers 13:1–2).</a:t>
            </a:r>
          </a:p>
        </p:txBody>
      </p:sp>
    </p:spTree>
    <p:extLst>
      <p:ext uri="{BB962C8B-B14F-4D97-AF65-F5344CB8AC3E}">
        <p14:creationId xmlns:p14="http://schemas.microsoft.com/office/powerpoint/2010/main" val="100720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Promise</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God’s </a:t>
            </a:r>
            <a:r>
              <a:rPr lang="en-US" sz="3600" dirty="0"/>
              <a:t>“giving plan” is still on track – “land of Canaan which I am going to give.”</a:t>
            </a:r>
          </a:p>
          <a:p>
            <a:pPr>
              <a:spcAft>
                <a:spcPts val="1200"/>
              </a:spcAft>
            </a:pPr>
            <a:r>
              <a:rPr lang="en-US" sz="3600" dirty="0"/>
              <a:t>No one has actually seen this land!</a:t>
            </a:r>
          </a:p>
          <a:p>
            <a:pPr>
              <a:spcAft>
                <a:spcPts val="1200"/>
              </a:spcAft>
            </a:pPr>
            <a:r>
              <a:rPr lang="en-US" sz="3600" dirty="0"/>
              <a:t>God requests the spies go “show-rooming” / get a sneak-peek at His gift</a:t>
            </a:r>
            <a:r>
              <a:rPr lang="en-US" sz="3600" dirty="0" smtClean="0"/>
              <a:t>!</a:t>
            </a:r>
          </a:p>
          <a:p>
            <a:pPr>
              <a:spcAft>
                <a:spcPts val="1200"/>
              </a:spcAft>
            </a:pPr>
            <a:r>
              <a:rPr lang="en-US" sz="3600" dirty="0" smtClean="0"/>
              <a:t>Purpose: What a great gift! What a great God!</a:t>
            </a:r>
            <a:endParaRPr lang="en-US" sz="3600" dirty="0"/>
          </a:p>
        </p:txBody>
      </p:sp>
    </p:spTree>
    <p:extLst>
      <p:ext uri="{BB962C8B-B14F-4D97-AF65-F5344CB8AC3E}">
        <p14:creationId xmlns:p14="http://schemas.microsoft.com/office/powerpoint/2010/main" val="252873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Report</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a:t>Yes, there is a lot to like about God’s gift!</a:t>
            </a:r>
          </a:p>
          <a:p>
            <a:pPr>
              <a:spcAft>
                <a:spcPts val="1200"/>
              </a:spcAft>
            </a:pPr>
            <a:r>
              <a:rPr lang="en-US" sz="3600" dirty="0"/>
              <a:t>But there is a lot NOT to like, too:  “We are not able to go up against the people, for they are too strong for us.”</a:t>
            </a:r>
          </a:p>
          <a:p>
            <a:pPr>
              <a:spcAft>
                <a:spcPts val="1200"/>
              </a:spcAft>
            </a:pPr>
            <a:r>
              <a:rPr lang="en-US" sz="3600" dirty="0"/>
              <a:t>They have moved from </a:t>
            </a:r>
            <a:r>
              <a:rPr lang="en-US" sz="3600" dirty="0" smtClean="0"/>
              <a:t>benefit assessment </a:t>
            </a:r>
            <a:r>
              <a:rPr lang="en-US" sz="3600" dirty="0"/>
              <a:t>to </a:t>
            </a:r>
            <a:r>
              <a:rPr lang="en-US" sz="3600" dirty="0" smtClean="0"/>
              <a:t>obedience determination.</a:t>
            </a:r>
            <a:endParaRPr lang="en-US" sz="3600" dirty="0"/>
          </a:p>
        </p:txBody>
      </p:sp>
    </p:spTree>
    <p:extLst>
      <p:ext uri="{BB962C8B-B14F-4D97-AF65-F5344CB8AC3E}">
        <p14:creationId xmlns:p14="http://schemas.microsoft.com/office/powerpoint/2010/main" val="160635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Report</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They </a:t>
            </a:r>
            <a:r>
              <a:rPr lang="en-US" sz="3600" dirty="0"/>
              <a:t>are examining God’s gift for the purpose of deciding </a:t>
            </a:r>
            <a:r>
              <a:rPr lang="en-US" sz="3600" b="1" dirty="0">
                <a:solidFill>
                  <a:schemeClr val="bg2">
                    <a:lumMod val="50000"/>
                    <a:lumOff val="50000"/>
                  </a:schemeClr>
                </a:solidFill>
              </a:rPr>
              <a:t>if</a:t>
            </a:r>
            <a:r>
              <a:rPr lang="en-US" sz="3600" dirty="0"/>
              <a:t> they will follow God.</a:t>
            </a:r>
          </a:p>
          <a:p>
            <a:pPr>
              <a:spcAft>
                <a:spcPts val="1200"/>
              </a:spcAft>
            </a:pPr>
            <a:r>
              <a:rPr lang="en-US" sz="3600" dirty="0"/>
              <a:t>They are about to make a fatal blunder</a:t>
            </a:r>
            <a:r>
              <a:rPr lang="en-US" sz="3600" dirty="0" smtClean="0"/>
              <a:t>.</a:t>
            </a:r>
          </a:p>
          <a:p>
            <a:pPr>
              <a:spcAft>
                <a:spcPts val="1200"/>
              </a:spcAft>
            </a:pPr>
            <a:r>
              <a:rPr lang="en-US" sz="3600" dirty="0"/>
              <a:t>Their previous experience has reinforced a “practical” allegiance to the Lord</a:t>
            </a:r>
            <a:r>
              <a:rPr lang="en-US" sz="3600" dirty="0" smtClean="0"/>
              <a:t>.</a:t>
            </a:r>
          </a:p>
          <a:p>
            <a:pPr>
              <a:spcAft>
                <a:spcPts val="1200"/>
              </a:spcAft>
            </a:pPr>
            <a:r>
              <a:rPr lang="en-US" sz="3600" dirty="0"/>
              <a:t>They have </a:t>
            </a:r>
            <a:r>
              <a:rPr lang="en-US" sz="3600" dirty="0" smtClean="0"/>
              <a:t>previously complained </a:t>
            </a:r>
            <a:r>
              <a:rPr lang="en-US" sz="3600" dirty="0"/>
              <a:t>about adversity and </a:t>
            </a:r>
            <a:r>
              <a:rPr lang="en-US" sz="3600" dirty="0" smtClean="0"/>
              <a:t>even provision (that was not to their liking).</a:t>
            </a:r>
            <a:endParaRPr lang="en-US" sz="3600" dirty="0"/>
          </a:p>
        </p:txBody>
      </p:sp>
    </p:spTree>
    <p:extLst>
      <p:ext uri="{BB962C8B-B14F-4D97-AF65-F5344CB8AC3E}">
        <p14:creationId xmlns:p14="http://schemas.microsoft.com/office/powerpoint/2010/main" val="215686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Report</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i="1" dirty="0"/>
              <a:t>Then they despised the pleasant land; They did not believe in His word, But grumbled in their tents; They did not listen to the voice of the Lord</a:t>
            </a:r>
            <a:r>
              <a:rPr lang="en-US" sz="3600" dirty="0"/>
              <a:t> (</a:t>
            </a:r>
            <a:r>
              <a:rPr lang="en-US" sz="3600" dirty="0" smtClean="0"/>
              <a:t>Psalm </a:t>
            </a:r>
            <a:r>
              <a:rPr lang="en-US" sz="3600" dirty="0"/>
              <a:t>106:24–25</a:t>
            </a:r>
            <a:r>
              <a:rPr lang="en-US" sz="3600" dirty="0" smtClean="0"/>
              <a:t>).</a:t>
            </a:r>
          </a:p>
          <a:p>
            <a:pPr>
              <a:spcAft>
                <a:spcPts val="1200"/>
              </a:spcAft>
            </a:pPr>
            <a:r>
              <a:rPr lang="en-US" sz="3600" dirty="0" smtClean="0"/>
              <a:t>They view an asset that God desires to give them as a net liability.</a:t>
            </a:r>
          </a:p>
          <a:p>
            <a:pPr>
              <a:spcAft>
                <a:spcPts val="1200"/>
              </a:spcAft>
            </a:pPr>
            <a:r>
              <a:rPr lang="en-US" sz="3600" dirty="0" smtClean="0"/>
              <a:t>And they will decide whether to unwrap His gift based on their personal assessment.</a:t>
            </a:r>
            <a:endParaRPr lang="en-US" sz="3600" dirty="0"/>
          </a:p>
        </p:txBody>
      </p:sp>
    </p:spTree>
    <p:extLst>
      <p:ext uri="{BB962C8B-B14F-4D97-AF65-F5344CB8AC3E}">
        <p14:creationId xmlns:p14="http://schemas.microsoft.com/office/powerpoint/2010/main" val="223636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The Report</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In essence, they have appointed themselves as the arbiters of what is good.</a:t>
            </a:r>
          </a:p>
          <a:p>
            <a:pPr>
              <a:spcAft>
                <a:spcPts val="1200"/>
              </a:spcAft>
            </a:pPr>
            <a:r>
              <a:rPr lang="en-US" sz="3600" dirty="0" smtClean="0"/>
              <a:t>In this, they are making God accountable to themselves. “You, God, are to give us what we decide is good.”</a:t>
            </a:r>
          </a:p>
          <a:p>
            <a:pPr>
              <a:spcAft>
                <a:spcPts val="1200"/>
              </a:spcAft>
            </a:pPr>
            <a:r>
              <a:rPr lang="en-US" sz="3600" dirty="0" smtClean="0"/>
              <a:t>What are you thinking, God? This “gift” is nothing of the sort.</a:t>
            </a:r>
            <a:endParaRPr lang="en-US" sz="3600" dirty="0"/>
          </a:p>
        </p:txBody>
      </p:sp>
    </p:spTree>
    <p:extLst>
      <p:ext uri="{BB962C8B-B14F-4D97-AF65-F5344CB8AC3E}">
        <p14:creationId xmlns:p14="http://schemas.microsoft.com/office/powerpoint/2010/main" val="39156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10134600" cy="838200"/>
          </a:xfrm>
        </p:spPr>
        <p:txBody>
          <a:bodyPr>
            <a:normAutofit/>
          </a:bodyPr>
          <a:lstStyle/>
          <a:p>
            <a:r>
              <a:rPr lang="en-US" sz="4000" dirty="0" smtClean="0"/>
              <a:t>Principle #3: God’s gifts are good!</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Even </a:t>
            </a:r>
            <a:r>
              <a:rPr lang="en-US" sz="3600" dirty="0"/>
              <a:t>when God is giving you something you would not choose for yourself, do not fixate on the perceived negatives of the gift, </a:t>
            </a:r>
            <a:r>
              <a:rPr lang="en-US" sz="3600" u="sng" dirty="0"/>
              <a:t>fix your eyes on what you know about the Giver</a:t>
            </a:r>
            <a:r>
              <a:rPr lang="en-US" sz="3600" dirty="0"/>
              <a:t>.</a:t>
            </a:r>
          </a:p>
          <a:p>
            <a:pPr>
              <a:spcAft>
                <a:spcPts val="1200"/>
              </a:spcAft>
            </a:pPr>
            <a:r>
              <a:rPr lang="en-US" sz="3600" dirty="0"/>
              <a:t>This is where Israel went wrong EVEN BEFORE they blew it on the next day!</a:t>
            </a:r>
          </a:p>
        </p:txBody>
      </p:sp>
    </p:spTree>
    <p:extLst>
      <p:ext uri="{BB962C8B-B14F-4D97-AF65-F5344CB8AC3E}">
        <p14:creationId xmlns:p14="http://schemas.microsoft.com/office/powerpoint/2010/main" val="339735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Background on Numbers</a:t>
            </a:r>
            <a:endParaRPr lang="en-US" sz="4000" dirty="0"/>
          </a:p>
        </p:txBody>
      </p:sp>
      <p:sp>
        <p:nvSpPr>
          <p:cNvPr id="14" name="Content Placeholder 13"/>
          <p:cNvSpPr>
            <a:spLocks noGrp="1"/>
          </p:cNvSpPr>
          <p:nvPr>
            <p:ph idx="1"/>
          </p:nvPr>
        </p:nvSpPr>
        <p:spPr>
          <a:xfrm>
            <a:off x="1065212" y="1143000"/>
            <a:ext cx="10210800" cy="5486400"/>
          </a:xfrm>
        </p:spPr>
        <p:txBody>
          <a:bodyPr>
            <a:normAutofit/>
          </a:bodyPr>
          <a:lstStyle/>
          <a:p>
            <a:pPr marL="0" indent="0">
              <a:spcAft>
                <a:spcPts val="1200"/>
              </a:spcAft>
              <a:buNone/>
            </a:pPr>
            <a:r>
              <a:rPr lang="en-US" sz="4000" b="1" dirty="0" smtClean="0"/>
              <a:t>Numbers’ Place in the Big Five (Pentateuch)</a:t>
            </a:r>
          </a:p>
          <a:p>
            <a:pPr>
              <a:spcAft>
                <a:spcPts val="1200"/>
              </a:spcAft>
            </a:pPr>
            <a:r>
              <a:rPr lang="en-US" sz="3600" dirty="0" smtClean="0"/>
              <a:t>Genesis</a:t>
            </a:r>
            <a:r>
              <a:rPr lang="en-US" sz="3600" dirty="0"/>
              <a:t>: Origin </a:t>
            </a:r>
            <a:r>
              <a:rPr lang="en-US" sz="3600" dirty="0" smtClean="0"/>
              <a:t>Story (Everything &amp; Israel)</a:t>
            </a:r>
            <a:endParaRPr lang="en-US" sz="3600" dirty="0"/>
          </a:p>
          <a:p>
            <a:pPr>
              <a:spcAft>
                <a:spcPts val="1200"/>
              </a:spcAft>
            </a:pPr>
            <a:r>
              <a:rPr lang="en-US" sz="3600" dirty="0"/>
              <a:t>Exodus: How God Redeemed His People</a:t>
            </a:r>
          </a:p>
          <a:p>
            <a:pPr>
              <a:spcAft>
                <a:spcPts val="1200"/>
              </a:spcAft>
            </a:pPr>
            <a:r>
              <a:rPr lang="en-US" sz="3600" dirty="0"/>
              <a:t>Leviticus: How a Redeemed People Should Live</a:t>
            </a:r>
          </a:p>
          <a:p>
            <a:pPr>
              <a:spcAft>
                <a:spcPts val="1200"/>
              </a:spcAft>
            </a:pPr>
            <a:r>
              <a:rPr lang="en-US" sz="3600" dirty="0"/>
              <a:t>Numbers: </a:t>
            </a:r>
            <a:r>
              <a:rPr lang="en-US" sz="3600" dirty="0" smtClean="0"/>
              <a:t>38 </a:t>
            </a:r>
            <a:r>
              <a:rPr lang="en-US" sz="3600" dirty="0"/>
              <a:t>Year Travel Diary</a:t>
            </a:r>
          </a:p>
          <a:p>
            <a:pPr>
              <a:spcAft>
                <a:spcPts val="1200"/>
              </a:spcAft>
            </a:pPr>
            <a:r>
              <a:rPr lang="en-US" sz="3600" dirty="0"/>
              <a:t>Deuteronomy: Big Pep Talk Before Game Day</a:t>
            </a:r>
          </a:p>
        </p:txBody>
      </p:sp>
    </p:spTree>
    <p:extLst>
      <p:ext uri="{BB962C8B-B14F-4D97-AF65-F5344CB8AC3E}">
        <p14:creationId xmlns:p14="http://schemas.microsoft.com/office/powerpoint/2010/main" val="70168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10134600" cy="838200"/>
          </a:xfrm>
        </p:spPr>
        <p:txBody>
          <a:bodyPr>
            <a:normAutofit/>
          </a:bodyPr>
          <a:lstStyle/>
          <a:p>
            <a:r>
              <a:rPr lang="en-US" sz="4000" dirty="0" smtClean="0"/>
              <a:t>Principle #3: God’s gifts are good!</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a:t>This is what we KNOW!</a:t>
            </a:r>
          </a:p>
          <a:p>
            <a:pPr>
              <a:spcAft>
                <a:spcPts val="1200"/>
              </a:spcAft>
            </a:pPr>
            <a:r>
              <a:rPr lang="en-US" sz="3600" i="1" dirty="0" smtClean="0"/>
              <a:t>For </a:t>
            </a:r>
            <a:r>
              <a:rPr lang="en-US" sz="3600" i="1" dirty="0"/>
              <a:t>the Lord God is a sun and shield; The Lord gives grace and glory; No good thing does He withhold from those who walk </a:t>
            </a:r>
            <a:r>
              <a:rPr lang="en-US" sz="3600" i="1" dirty="0" smtClean="0"/>
              <a:t>uprightly</a:t>
            </a:r>
            <a:r>
              <a:rPr lang="en-US" sz="3600" dirty="0" smtClean="0"/>
              <a:t> </a:t>
            </a:r>
            <a:r>
              <a:rPr lang="en-US" sz="3600" dirty="0"/>
              <a:t>(Psalm 84:11</a:t>
            </a:r>
            <a:r>
              <a:rPr lang="en-US" sz="3600" dirty="0" smtClean="0"/>
              <a:t>).</a:t>
            </a:r>
          </a:p>
          <a:p>
            <a:pPr>
              <a:spcAft>
                <a:spcPts val="1200"/>
              </a:spcAft>
            </a:pPr>
            <a:r>
              <a:rPr lang="en-US" sz="3600" dirty="0" smtClean="0"/>
              <a:t>Does not a good father give what his children would not choose for themselves, in order to promote their true good?</a:t>
            </a:r>
            <a:endParaRPr lang="en-US" sz="3600" dirty="0"/>
          </a:p>
        </p:txBody>
      </p:sp>
    </p:spTree>
    <p:extLst>
      <p:ext uri="{BB962C8B-B14F-4D97-AF65-F5344CB8AC3E}">
        <p14:creationId xmlns:p14="http://schemas.microsoft.com/office/powerpoint/2010/main" val="332428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10134600" cy="838200"/>
          </a:xfrm>
        </p:spPr>
        <p:txBody>
          <a:bodyPr>
            <a:normAutofit/>
          </a:bodyPr>
          <a:lstStyle/>
          <a:p>
            <a:r>
              <a:rPr lang="en-US" sz="4000" dirty="0" smtClean="0"/>
              <a:t>Principle #3: God’s gifts are good!</a:t>
            </a:r>
            <a:endParaRPr lang="en-US" sz="4000" dirty="0"/>
          </a:p>
        </p:txBody>
      </p:sp>
      <p:sp>
        <p:nvSpPr>
          <p:cNvPr id="14" name="Content Placeholder 13"/>
          <p:cNvSpPr>
            <a:spLocks noGrp="1"/>
          </p:cNvSpPr>
          <p:nvPr>
            <p:ph idx="1"/>
          </p:nvPr>
        </p:nvSpPr>
        <p:spPr>
          <a:xfrm>
            <a:off x="1065212" y="1295400"/>
            <a:ext cx="10210800" cy="5334000"/>
          </a:xfrm>
        </p:spPr>
        <p:txBody>
          <a:bodyPr>
            <a:noAutofit/>
          </a:bodyPr>
          <a:lstStyle/>
          <a:p>
            <a:pPr marL="0" indent="0">
              <a:spcAft>
                <a:spcPts val="1200"/>
              </a:spcAft>
              <a:buNone/>
            </a:pPr>
            <a:r>
              <a:rPr lang="en-US" sz="3600" b="1" dirty="0" smtClean="0"/>
              <a:t>Impossible Gifts are an illusion</a:t>
            </a:r>
            <a:endParaRPr lang="en-US" sz="3600" b="1" dirty="0"/>
          </a:p>
          <a:p>
            <a:pPr>
              <a:spcAft>
                <a:spcPts val="1200"/>
              </a:spcAft>
            </a:pPr>
            <a:r>
              <a:rPr lang="en-US" sz="3600" i="1" dirty="0"/>
              <a:t>“Thus says the Lord of hosts, ‘If it is too difficult in the sight of the remnant of this people in those days, will it also be too difficult in My sight?’ declares the Lord of hosts”</a:t>
            </a:r>
            <a:r>
              <a:rPr lang="en-US" sz="3600" dirty="0"/>
              <a:t> (Zechariah 8:6</a:t>
            </a:r>
            <a:r>
              <a:rPr lang="en-US" sz="3600" dirty="0" smtClean="0"/>
              <a:t>).</a:t>
            </a:r>
            <a:endParaRPr lang="en-US" sz="3600" dirty="0"/>
          </a:p>
          <a:p>
            <a:pPr>
              <a:spcAft>
                <a:spcPts val="1200"/>
              </a:spcAft>
            </a:pPr>
            <a:r>
              <a:rPr lang="en-US" sz="3600" i="1" dirty="0"/>
              <a:t>And looking at them Jesus said to them, “With people this is impossible, but with God all things are possible”</a:t>
            </a:r>
            <a:r>
              <a:rPr lang="en-US" sz="3600" dirty="0"/>
              <a:t> (Matthew 19:26).</a:t>
            </a:r>
          </a:p>
        </p:txBody>
      </p:sp>
    </p:spTree>
    <p:extLst>
      <p:ext uri="{BB962C8B-B14F-4D97-AF65-F5344CB8AC3E}">
        <p14:creationId xmlns:p14="http://schemas.microsoft.com/office/powerpoint/2010/main" val="399292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10134600" cy="838200"/>
          </a:xfrm>
        </p:spPr>
        <p:txBody>
          <a:bodyPr>
            <a:normAutofit/>
          </a:bodyPr>
          <a:lstStyle/>
          <a:p>
            <a:r>
              <a:rPr lang="en-US" sz="4000" dirty="0" smtClean="0"/>
              <a:t>Principle #3: God’s gifts are good!</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marL="0" indent="0">
              <a:spcAft>
                <a:spcPts val="1200"/>
              </a:spcAft>
              <a:buNone/>
            </a:pPr>
            <a:r>
              <a:rPr lang="en-US" sz="4000" b="1" dirty="0"/>
              <a:t>The Gifts Father Gives</a:t>
            </a:r>
          </a:p>
          <a:p>
            <a:pPr>
              <a:spcAft>
                <a:spcPts val="1200"/>
              </a:spcAft>
            </a:pPr>
            <a:r>
              <a:rPr lang="en-US" sz="3600" dirty="0"/>
              <a:t>The Invisible Gift – to be revealed in the future</a:t>
            </a:r>
          </a:p>
          <a:p>
            <a:pPr>
              <a:spcAft>
                <a:spcPts val="1200"/>
              </a:spcAft>
            </a:pPr>
            <a:r>
              <a:rPr lang="en-US" sz="3600" dirty="0"/>
              <a:t>Time Release Gift – something whose value will become obvious in a later moment</a:t>
            </a:r>
          </a:p>
          <a:p>
            <a:pPr>
              <a:spcAft>
                <a:spcPts val="1200"/>
              </a:spcAft>
            </a:pPr>
            <a:r>
              <a:rPr lang="en-US" sz="3600" dirty="0"/>
              <a:t>The Pre-Gift – it prepares us for a gift to come.</a:t>
            </a:r>
          </a:p>
          <a:p>
            <a:pPr>
              <a:spcAft>
                <a:spcPts val="1200"/>
              </a:spcAft>
            </a:pPr>
            <a:r>
              <a:rPr lang="en-US" sz="3600" dirty="0"/>
              <a:t>The Father Gift – a gift you wouldn’t choose for yourself</a:t>
            </a:r>
          </a:p>
        </p:txBody>
      </p:sp>
    </p:spTree>
    <p:extLst>
      <p:ext uri="{BB962C8B-B14F-4D97-AF65-F5344CB8AC3E}">
        <p14:creationId xmlns:p14="http://schemas.microsoft.com/office/powerpoint/2010/main" val="140357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10134600" cy="838200"/>
          </a:xfrm>
        </p:spPr>
        <p:txBody>
          <a:bodyPr>
            <a:normAutofit/>
          </a:bodyPr>
          <a:lstStyle/>
          <a:p>
            <a:r>
              <a:rPr lang="en-US" sz="4000" dirty="0" smtClean="0"/>
              <a:t>Principle #3: God’s gifts are good!</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marL="0" indent="0">
              <a:spcAft>
                <a:spcPts val="1200"/>
              </a:spcAft>
              <a:buNone/>
            </a:pPr>
            <a:r>
              <a:rPr lang="en-US" sz="4000" b="1" dirty="0"/>
              <a:t>When you stand at the crossroads…</a:t>
            </a:r>
          </a:p>
          <a:p>
            <a:pPr>
              <a:spcAft>
                <a:spcPts val="1200"/>
              </a:spcAft>
            </a:pPr>
            <a:r>
              <a:rPr lang="en-US" sz="3600" dirty="0"/>
              <a:t>Thank God when He gives you something you would not have chosen for yourself. He is being </a:t>
            </a:r>
            <a:r>
              <a:rPr lang="en-US" sz="3600" dirty="0" smtClean="0"/>
              <a:t>a good Father</a:t>
            </a:r>
            <a:r>
              <a:rPr lang="en-US" sz="3600" dirty="0"/>
              <a:t>!</a:t>
            </a:r>
          </a:p>
          <a:p>
            <a:pPr>
              <a:spcAft>
                <a:spcPts val="1200"/>
              </a:spcAft>
            </a:pPr>
            <a:r>
              <a:rPr lang="en-US" sz="3600" dirty="0"/>
              <a:t>Cultivate a habit of replacing grumbling with gratitude (requires </a:t>
            </a:r>
            <a:r>
              <a:rPr lang="en-US" sz="3600" dirty="0" smtClean="0"/>
              <a:t>faith in the giver!)</a:t>
            </a:r>
            <a:endParaRPr lang="en-US" sz="3600" dirty="0"/>
          </a:p>
          <a:p>
            <a:pPr>
              <a:spcAft>
                <a:spcPts val="1200"/>
              </a:spcAft>
            </a:pPr>
            <a:r>
              <a:rPr lang="en-US" sz="3600" dirty="0"/>
              <a:t>Use obstacles as praise spring-boards! Like a baby on a plane! Raise two hands. </a:t>
            </a:r>
          </a:p>
        </p:txBody>
      </p:sp>
    </p:spTree>
    <p:extLst>
      <p:ext uri="{BB962C8B-B14F-4D97-AF65-F5344CB8AC3E}">
        <p14:creationId xmlns:p14="http://schemas.microsoft.com/office/powerpoint/2010/main" val="267624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solidFill>
                  <a:schemeClr val="tx1">
                    <a:lumMod val="50000"/>
                  </a:schemeClr>
                </a:solidFill>
              </a:rPr>
              <a:t>Background on Numbers</a:t>
            </a:r>
            <a:endParaRPr lang="en-US" sz="4000" dirty="0">
              <a:solidFill>
                <a:schemeClr val="tx1">
                  <a:lumMod val="50000"/>
                </a:schemeClr>
              </a:solidFill>
            </a:endParaRPr>
          </a:p>
        </p:txBody>
      </p:sp>
      <p:sp>
        <p:nvSpPr>
          <p:cNvPr id="14" name="Content Placeholder 13"/>
          <p:cNvSpPr>
            <a:spLocks noGrp="1"/>
          </p:cNvSpPr>
          <p:nvPr>
            <p:ph idx="1"/>
          </p:nvPr>
        </p:nvSpPr>
        <p:spPr>
          <a:xfrm>
            <a:off x="1065212" y="1295400"/>
            <a:ext cx="10210800" cy="4953000"/>
          </a:xfrm>
        </p:spPr>
        <p:txBody>
          <a:bodyPr>
            <a:normAutofit/>
          </a:bodyPr>
          <a:lstStyle/>
          <a:p>
            <a:pPr marL="0" indent="0">
              <a:spcAft>
                <a:spcPts val="1200"/>
              </a:spcAft>
              <a:buNone/>
            </a:pPr>
            <a:r>
              <a:rPr lang="en-US" sz="4000" b="1" dirty="0" smtClean="0"/>
              <a:t>Book Title:</a:t>
            </a:r>
          </a:p>
          <a:p>
            <a:pPr>
              <a:spcAft>
                <a:spcPts val="1200"/>
              </a:spcAft>
            </a:pPr>
            <a:r>
              <a:rPr lang="en-US" sz="3600" dirty="0" smtClean="0"/>
              <a:t>Title irony: The book includes a bunch of counts but the message is “It’s </a:t>
            </a:r>
            <a:r>
              <a:rPr lang="en-US" sz="3600" dirty="0"/>
              <a:t>not about the numbers</a:t>
            </a:r>
            <a:r>
              <a:rPr lang="en-US" sz="3600" dirty="0" smtClean="0"/>
              <a:t>!”</a:t>
            </a:r>
            <a:endParaRPr lang="en-US" sz="3600" dirty="0"/>
          </a:p>
          <a:p>
            <a:pPr>
              <a:spcAft>
                <a:spcPts val="1200"/>
              </a:spcAft>
            </a:pPr>
            <a:r>
              <a:rPr lang="en-US" sz="3600" dirty="0" smtClean="0"/>
              <a:t>Apt Hebrew Title = </a:t>
            </a:r>
            <a:r>
              <a:rPr lang="en-US" sz="3600" i="1" dirty="0" err="1" smtClean="0"/>
              <a:t>Bemidbar</a:t>
            </a:r>
            <a:r>
              <a:rPr lang="en-US" sz="3600" dirty="0" smtClean="0"/>
              <a:t> </a:t>
            </a:r>
            <a:r>
              <a:rPr lang="en-US" sz="3600" dirty="0"/>
              <a:t>– </a:t>
            </a:r>
            <a:r>
              <a:rPr lang="en-US" sz="3600" i="1" dirty="0"/>
              <a:t>in the desert of</a:t>
            </a:r>
            <a:endParaRPr lang="en-US" sz="3600" dirty="0"/>
          </a:p>
          <a:p>
            <a:pPr>
              <a:spcAft>
                <a:spcPts val="1200"/>
              </a:spcAft>
            </a:pPr>
            <a:r>
              <a:rPr lang="en-US" sz="3600" dirty="0"/>
              <a:t>The desert was God’s classroom for training and preparation of Israel for her next great adventure.</a:t>
            </a:r>
          </a:p>
        </p:txBody>
      </p:sp>
    </p:spTree>
    <p:extLst>
      <p:ext uri="{BB962C8B-B14F-4D97-AF65-F5344CB8AC3E}">
        <p14:creationId xmlns:p14="http://schemas.microsoft.com/office/powerpoint/2010/main" val="219836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solidFill>
                  <a:schemeClr val="tx1">
                    <a:lumMod val="50000"/>
                  </a:schemeClr>
                </a:solidFill>
              </a:rPr>
              <a:t>Background on Numbers</a:t>
            </a:r>
            <a:endParaRPr lang="en-US" sz="4000" dirty="0">
              <a:solidFill>
                <a:schemeClr val="tx1">
                  <a:lumMod val="50000"/>
                </a:schemeClr>
              </a:solidFill>
            </a:endParaRPr>
          </a:p>
        </p:txBody>
      </p:sp>
      <p:sp>
        <p:nvSpPr>
          <p:cNvPr id="14" name="Content Placeholder 13"/>
          <p:cNvSpPr>
            <a:spLocks noGrp="1"/>
          </p:cNvSpPr>
          <p:nvPr>
            <p:ph idx="1"/>
          </p:nvPr>
        </p:nvSpPr>
        <p:spPr>
          <a:xfrm>
            <a:off x="1065212" y="1295400"/>
            <a:ext cx="10210800" cy="4953000"/>
          </a:xfrm>
        </p:spPr>
        <p:txBody>
          <a:bodyPr>
            <a:normAutofit/>
          </a:bodyPr>
          <a:lstStyle/>
          <a:p>
            <a:pPr marL="0" indent="0">
              <a:spcAft>
                <a:spcPts val="1200"/>
              </a:spcAft>
              <a:buNone/>
            </a:pPr>
            <a:r>
              <a:rPr lang="en-US" sz="4000" b="1" dirty="0" smtClean="0"/>
              <a:t>Benefit to Us</a:t>
            </a:r>
          </a:p>
          <a:p>
            <a:pPr>
              <a:spcAft>
                <a:spcPts val="1200"/>
              </a:spcAft>
            </a:pPr>
            <a:r>
              <a:rPr lang="en-US" sz="3600" dirty="0" smtClean="0"/>
              <a:t>Numbers recounts numerous incidents in which Israel makes a poor choice and then reaps immediate consequences. </a:t>
            </a:r>
          </a:p>
          <a:p>
            <a:pPr>
              <a:spcAft>
                <a:spcPts val="1200"/>
              </a:spcAft>
            </a:pPr>
            <a:r>
              <a:rPr lang="en-US" sz="3600" dirty="0" smtClean="0"/>
              <a:t>God (through Moses) provides a clear explanation of not only Israel’s poor decision, but how they got there.</a:t>
            </a:r>
            <a:endParaRPr lang="en-US" sz="3600" dirty="0"/>
          </a:p>
        </p:txBody>
      </p:sp>
    </p:spTree>
    <p:extLst>
      <p:ext uri="{BB962C8B-B14F-4D97-AF65-F5344CB8AC3E}">
        <p14:creationId xmlns:p14="http://schemas.microsoft.com/office/powerpoint/2010/main" val="1318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2" y="457200"/>
            <a:ext cx="10591800" cy="6186309"/>
          </a:xfrm>
          <a:prstGeom prst="rect">
            <a:avLst/>
          </a:prstGeom>
          <a:noFill/>
        </p:spPr>
        <p:txBody>
          <a:bodyPr wrap="square" rtlCol="0">
            <a:spAutoFit/>
          </a:bodyPr>
          <a:lstStyle/>
          <a:p>
            <a:pPr marL="571500" indent="-571500">
              <a:buClr>
                <a:schemeClr val="bg2">
                  <a:lumMod val="50000"/>
                  <a:lumOff val="50000"/>
                </a:schemeClr>
              </a:buClr>
              <a:buFont typeface="Arial" panose="020B0604020202020204" pitchFamily="34" charset="0"/>
              <a:buChar char="•"/>
            </a:pPr>
            <a:r>
              <a:rPr lang="en-US" sz="3600" b="1" dirty="0" smtClean="0"/>
              <a:t>Paul’s Recommendation (1 Cor. 10:1)</a:t>
            </a:r>
            <a:r>
              <a:rPr lang="en-US" sz="3600" dirty="0" smtClean="0"/>
              <a:t> – </a:t>
            </a:r>
            <a:r>
              <a:rPr lang="en-US" sz="3600" i="1" dirty="0" smtClean="0"/>
              <a:t>For </a:t>
            </a:r>
            <a:r>
              <a:rPr lang="en-US" sz="3600" i="1" dirty="0"/>
              <a:t>I do not want you to be unaware, brethren, that our fathers were all under the cloud and all passed through the sea.</a:t>
            </a:r>
            <a:r>
              <a:rPr lang="en-US" sz="3600" dirty="0"/>
              <a:t> </a:t>
            </a:r>
            <a:endParaRPr lang="en-US" sz="3600" dirty="0" smtClean="0"/>
          </a:p>
          <a:p>
            <a:pPr marL="571500" indent="-571500">
              <a:buClr>
                <a:schemeClr val="bg2">
                  <a:lumMod val="50000"/>
                  <a:lumOff val="50000"/>
                </a:schemeClr>
              </a:buClr>
              <a:buFont typeface="Arial" panose="020B0604020202020204" pitchFamily="34" charset="0"/>
              <a:buChar char="•"/>
            </a:pPr>
            <a:r>
              <a:rPr lang="en-US" sz="3600" b="1" dirty="0" smtClean="0"/>
              <a:t>(verse 5)</a:t>
            </a:r>
            <a:r>
              <a:rPr lang="en-US" sz="3600" dirty="0" smtClean="0"/>
              <a:t> </a:t>
            </a:r>
            <a:r>
              <a:rPr lang="en-US" sz="3600" i="1" dirty="0" smtClean="0"/>
              <a:t>...</a:t>
            </a:r>
            <a:r>
              <a:rPr lang="en-US" sz="3600" i="1" dirty="0"/>
              <a:t>Nevertheless, with most of them God was not </a:t>
            </a:r>
            <a:r>
              <a:rPr lang="en-US" sz="3600" i="1" dirty="0" smtClean="0"/>
              <a:t>well-pleased; for </a:t>
            </a:r>
            <a:r>
              <a:rPr lang="en-US" sz="3600" i="1" dirty="0"/>
              <a:t>they were </a:t>
            </a:r>
            <a:r>
              <a:rPr lang="en-US" sz="3600" b="1" i="1" dirty="0">
                <a:solidFill>
                  <a:schemeClr val="accent1">
                    <a:lumMod val="75000"/>
                  </a:schemeClr>
                </a:solidFill>
              </a:rPr>
              <a:t>laid low in the wilderness</a:t>
            </a:r>
            <a:r>
              <a:rPr lang="en-US" sz="3600" i="1" dirty="0" smtClean="0"/>
              <a:t>.</a:t>
            </a:r>
            <a:r>
              <a:rPr lang="en-US" sz="3600" dirty="0" smtClean="0"/>
              <a:t> (Understatement: 2 out of 600k)</a:t>
            </a:r>
          </a:p>
          <a:p>
            <a:pPr marL="571500" indent="-571500">
              <a:buClr>
                <a:schemeClr val="bg2">
                  <a:lumMod val="50000"/>
                  <a:lumOff val="50000"/>
                </a:schemeClr>
              </a:buClr>
              <a:buFont typeface="Arial" panose="020B0604020202020204" pitchFamily="34" charset="0"/>
              <a:buChar char="•"/>
            </a:pPr>
            <a:r>
              <a:rPr lang="en-US" sz="3600" b="1" dirty="0" smtClean="0"/>
              <a:t>(verse 11) – </a:t>
            </a:r>
            <a:r>
              <a:rPr lang="en-US" sz="3600" dirty="0" smtClean="0"/>
              <a:t> </a:t>
            </a:r>
            <a:r>
              <a:rPr lang="en-US" sz="3600" i="1" dirty="0"/>
              <a:t>Now these things happened to them as an example, and they were written for our instruction, upon whom the ends of the ages have come</a:t>
            </a:r>
            <a:r>
              <a:rPr lang="en-US" sz="3600" dirty="0"/>
              <a:t> (1 Cor. 10:11).</a:t>
            </a:r>
            <a:endParaRPr lang="en-US" sz="3600" i="1" dirty="0"/>
          </a:p>
        </p:txBody>
      </p:sp>
    </p:spTree>
    <p:extLst>
      <p:ext uri="{BB962C8B-B14F-4D97-AF65-F5344CB8AC3E}">
        <p14:creationId xmlns:p14="http://schemas.microsoft.com/office/powerpoint/2010/main" val="6260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solidFill>
                  <a:schemeClr val="tx1">
                    <a:lumMod val="50000"/>
                  </a:schemeClr>
                </a:solidFill>
              </a:rPr>
              <a:t>Background on Numbers</a:t>
            </a:r>
            <a:endParaRPr lang="en-US" sz="4000" dirty="0">
              <a:solidFill>
                <a:schemeClr val="tx1">
                  <a:lumMod val="50000"/>
                </a:schemeClr>
              </a:solidFill>
            </a:endParaRPr>
          </a:p>
        </p:txBody>
      </p:sp>
      <p:sp>
        <p:nvSpPr>
          <p:cNvPr id="14" name="Content Placeholder 13"/>
          <p:cNvSpPr>
            <a:spLocks noGrp="1"/>
          </p:cNvSpPr>
          <p:nvPr>
            <p:ph idx="1"/>
          </p:nvPr>
        </p:nvSpPr>
        <p:spPr>
          <a:xfrm>
            <a:off x="1065212" y="1295400"/>
            <a:ext cx="10210800" cy="4953000"/>
          </a:xfrm>
        </p:spPr>
        <p:txBody>
          <a:bodyPr>
            <a:noAutofit/>
          </a:bodyPr>
          <a:lstStyle/>
          <a:p>
            <a:r>
              <a:rPr lang="en-US" sz="3600" dirty="0" smtClean="0"/>
              <a:t>The Day the Spies </a:t>
            </a:r>
            <a:r>
              <a:rPr lang="en-US" sz="3600" dirty="0"/>
              <a:t>Returned </a:t>
            </a:r>
            <a:r>
              <a:rPr lang="en-US" sz="3600" dirty="0" smtClean="0"/>
              <a:t>= Numbers 13:25-33</a:t>
            </a:r>
          </a:p>
          <a:p>
            <a:r>
              <a:rPr lang="en-US" sz="3600" dirty="0" smtClean="0"/>
              <a:t>1</a:t>
            </a:r>
            <a:r>
              <a:rPr lang="en-US" sz="3600" baseline="30000" dirty="0" smtClean="0"/>
              <a:t>st</a:t>
            </a:r>
            <a:r>
              <a:rPr lang="en-US" sz="3600" dirty="0" smtClean="0"/>
              <a:t> of three consecutive days that chronicle one of the worst decisions Israel ever made.</a:t>
            </a:r>
          </a:p>
          <a:p>
            <a:r>
              <a:rPr lang="en-US" sz="3600" dirty="0" smtClean="0"/>
              <a:t>The 2</a:t>
            </a:r>
            <a:r>
              <a:rPr lang="en-US" sz="3600" baseline="30000" dirty="0" smtClean="0"/>
              <a:t>nd</a:t>
            </a:r>
            <a:r>
              <a:rPr lang="en-US" sz="3600" dirty="0" smtClean="0"/>
              <a:t> day is the day Israel blew it. </a:t>
            </a:r>
          </a:p>
          <a:p>
            <a:r>
              <a:rPr lang="en-US" sz="3600" dirty="0" smtClean="0"/>
              <a:t>Then we will look at the day after Israel blew it.</a:t>
            </a:r>
          </a:p>
          <a:p>
            <a:r>
              <a:rPr lang="en-US" sz="3600" dirty="0" smtClean="0"/>
              <a:t>Day 1 will help us understand where they went wrong in ways that set them up to blow it on day 2. </a:t>
            </a:r>
            <a:endParaRPr lang="en-US" sz="3600" dirty="0"/>
          </a:p>
        </p:txBody>
      </p:sp>
    </p:spTree>
    <p:extLst>
      <p:ext uri="{BB962C8B-B14F-4D97-AF65-F5344CB8AC3E}">
        <p14:creationId xmlns:p14="http://schemas.microsoft.com/office/powerpoint/2010/main" val="1195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a:t>From Sinai to </a:t>
            </a:r>
            <a:r>
              <a:rPr lang="en-US" sz="4000" dirty="0" err="1"/>
              <a:t>Peran</a:t>
            </a:r>
            <a:endParaRPr lang="en-US" sz="4000" dirty="0">
              <a:solidFill>
                <a:schemeClr val="tx1">
                  <a:lumMod val="50000"/>
                </a:schemeClr>
              </a:solidFill>
            </a:endParaRPr>
          </a:p>
        </p:txBody>
      </p:sp>
      <p:sp>
        <p:nvSpPr>
          <p:cNvPr id="14" name="Content Placeholder 13"/>
          <p:cNvSpPr>
            <a:spLocks noGrp="1"/>
          </p:cNvSpPr>
          <p:nvPr>
            <p:ph idx="1"/>
          </p:nvPr>
        </p:nvSpPr>
        <p:spPr>
          <a:xfrm>
            <a:off x="1065212" y="1295400"/>
            <a:ext cx="10210800" cy="4953000"/>
          </a:xfrm>
        </p:spPr>
        <p:txBody>
          <a:bodyPr>
            <a:noAutofit/>
          </a:bodyPr>
          <a:lstStyle/>
          <a:p>
            <a:pPr marL="0" indent="0">
              <a:buNone/>
            </a:pPr>
            <a:r>
              <a:rPr lang="en-US" sz="4000" dirty="0" smtClean="0"/>
              <a:t>Review</a:t>
            </a:r>
          </a:p>
          <a:p>
            <a:r>
              <a:rPr lang="en-US" sz="3600" dirty="0"/>
              <a:t>Numbers 1:1 = Year 2, Month 2, Day 1 – </a:t>
            </a:r>
            <a:r>
              <a:rPr lang="en-US" sz="3600" dirty="0" smtClean="0"/>
              <a:t>the Day of the Census: God is our Difference-Maker</a:t>
            </a:r>
          </a:p>
          <a:p>
            <a:r>
              <a:rPr lang="en-US" sz="3600" dirty="0"/>
              <a:t>Numbers 10:11 = Year 2, Month 2, Day 20 – </a:t>
            </a:r>
            <a:r>
              <a:rPr lang="en-US" sz="3600" dirty="0" smtClean="0"/>
              <a:t>the Day the Cloud Lifts: God’s grace is our protection. </a:t>
            </a:r>
          </a:p>
          <a:p>
            <a:r>
              <a:rPr lang="en-US" sz="3600" dirty="0"/>
              <a:t>Sinai ➤ </a:t>
            </a:r>
            <a:r>
              <a:rPr lang="en-US" sz="3600" dirty="0" err="1"/>
              <a:t>Kibroth-hataavah</a:t>
            </a:r>
            <a:r>
              <a:rPr lang="en-US" sz="3600" dirty="0"/>
              <a:t> ➤ </a:t>
            </a:r>
            <a:r>
              <a:rPr lang="en-US" sz="3600" dirty="0" err="1"/>
              <a:t>Hazeroth</a:t>
            </a:r>
            <a:r>
              <a:rPr lang="en-US" sz="3600" dirty="0"/>
              <a:t> / </a:t>
            </a:r>
            <a:r>
              <a:rPr lang="en-US" sz="3600" dirty="0" err="1" smtClean="0"/>
              <a:t>Paran</a:t>
            </a:r>
            <a:endParaRPr lang="en-US" sz="3600" dirty="0" smtClean="0"/>
          </a:p>
          <a:p>
            <a:r>
              <a:rPr lang="en-US" sz="3600" dirty="0" err="1" smtClean="0"/>
              <a:t>Paran</a:t>
            </a:r>
            <a:r>
              <a:rPr lang="en-US" sz="3600" dirty="0" smtClean="0"/>
              <a:t> is a southern entry point. </a:t>
            </a:r>
            <a:endParaRPr lang="en-US" sz="3600" dirty="0"/>
          </a:p>
        </p:txBody>
      </p:sp>
    </p:spTree>
    <p:extLst>
      <p:ext uri="{BB962C8B-B14F-4D97-AF65-F5344CB8AC3E}">
        <p14:creationId xmlns:p14="http://schemas.microsoft.com/office/powerpoint/2010/main" val="24129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From Sinai to </a:t>
            </a:r>
            <a:r>
              <a:rPr lang="en-US" sz="4000" dirty="0" err="1" smtClean="0"/>
              <a:t>Peran</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At God’s command, a leader was chosen from each of the 12 tribes. </a:t>
            </a:r>
            <a:endParaRPr lang="en-US" sz="3600" dirty="0"/>
          </a:p>
          <a:p>
            <a:pPr>
              <a:spcAft>
                <a:spcPts val="1200"/>
              </a:spcAft>
            </a:pPr>
            <a:r>
              <a:rPr lang="en-US" sz="3600" dirty="0" smtClean="0"/>
              <a:t>The 12 spies took 40 days to survey the land and its inhabitants.</a:t>
            </a:r>
          </a:p>
          <a:p>
            <a:pPr>
              <a:spcAft>
                <a:spcPts val="1200"/>
              </a:spcAft>
            </a:pPr>
            <a:r>
              <a:rPr lang="en-US" sz="3600" dirty="0" smtClean="0"/>
              <a:t>Assess: Agriculture &amp; productivity, fortifications, &amp; inhabitants.</a:t>
            </a:r>
          </a:p>
          <a:p>
            <a:pPr>
              <a:spcAft>
                <a:spcPts val="1200"/>
              </a:spcAft>
            </a:pPr>
            <a:r>
              <a:rPr lang="en-US" sz="3600" dirty="0" smtClean="0"/>
              <a:t>The reaction when the spies return is not a one-off.</a:t>
            </a:r>
            <a:endParaRPr lang="en-US" sz="3600" dirty="0"/>
          </a:p>
        </p:txBody>
      </p:sp>
    </p:spTree>
    <p:extLst>
      <p:ext uri="{BB962C8B-B14F-4D97-AF65-F5344CB8AC3E}">
        <p14:creationId xmlns:p14="http://schemas.microsoft.com/office/powerpoint/2010/main" val="86724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a:t>From Sinai to </a:t>
            </a:r>
            <a:r>
              <a:rPr lang="en-US" sz="4000" dirty="0" err="1"/>
              <a:t>Peran</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i="1" dirty="0"/>
              <a:t>Now the people became like those who complain of adversity in the hearing of the Lord</a:t>
            </a:r>
            <a:r>
              <a:rPr lang="en-US" sz="3600" dirty="0"/>
              <a:t> (Numbers 11:1</a:t>
            </a:r>
            <a:r>
              <a:rPr lang="en-US" sz="3600" dirty="0" smtClean="0"/>
              <a:t>).</a:t>
            </a:r>
          </a:p>
          <a:p>
            <a:pPr>
              <a:spcAft>
                <a:spcPts val="1200"/>
              </a:spcAft>
            </a:pPr>
            <a:r>
              <a:rPr lang="en-US" sz="3600" i="1" dirty="0"/>
              <a:t>The rabble who were among them had greedy desires; and also the sons of Israel wept again and said, “Who will give us meat to eat?”</a:t>
            </a:r>
            <a:r>
              <a:rPr lang="en-US" sz="3600" dirty="0"/>
              <a:t> (Numbers 11:4</a:t>
            </a:r>
            <a:r>
              <a:rPr lang="en-US" sz="3600" dirty="0" smtClean="0"/>
              <a:t>).</a:t>
            </a:r>
          </a:p>
          <a:p>
            <a:pPr>
              <a:spcAft>
                <a:spcPts val="1200"/>
              </a:spcAft>
            </a:pPr>
            <a:r>
              <a:rPr lang="en-US" sz="3600" i="1" dirty="0"/>
              <a:t>“Surely all the men...have put Me to the test these ten times and have not listened to My </a:t>
            </a:r>
            <a:r>
              <a:rPr lang="en-US" sz="3600" i="1" dirty="0" smtClean="0"/>
              <a:t>voice”</a:t>
            </a:r>
            <a:r>
              <a:rPr lang="en-US" sz="3600" dirty="0" smtClean="0"/>
              <a:t> </a:t>
            </a:r>
            <a:r>
              <a:rPr lang="en-US" sz="3600" dirty="0"/>
              <a:t>(Numbers 14:22–23).</a:t>
            </a:r>
            <a:endParaRPr lang="en-US" sz="3600" dirty="0" smtClean="0"/>
          </a:p>
        </p:txBody>
      </p:sp>
    </p:spTree>
    <p:extLst>
      <p:ext uri="{BB962C8B-B14F-4D97-AF65-F5344CB8AC3E}">
        <p14:creationId xmlns:p14="http://schemas.microsoft.com/office/powerpoint/2010/main" val="189672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1796</TotalTime>
  <Words>1430</Words>
  <Application>Microsoft Office PowerPoint</Application>
  <PresentationFormat>Custom</PresentationFormat>
  <Paragraphs>99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Corbel</vt:lpstr>
      <vt:lpstr>Digital Blue Tunnel 16x9</vt:lpstr>
      <vt:lpstr>Journey</vt:lpstr>
      <vt:lpstr>Background on Numbers</vt:lpstr>
      <vt:lpstr>Background on Numbers</vt:lpstr>
      <vt:lpstr>Background on Numbers</vt:lpstr>
      <vt:lpstr>PowerPoint Presentation</vt:lpstr>
      <vt:lpstr>Background on Numbers</vt:lpstr>
      <vt:lpstr>From Sinai to Peran</vt:lpstr>
      <vt:lpstr>From Sinai to Peran</vt:lpstr>
      <vt:lpstr>From Sinai to Peran</vt:lpstr>
      <vt:lpstr>Persistent Donut-holitis has set in.</vt:lpstr>
      <vt:lpstr>Persistent Donut-holitis has set in.</vt:lpstr>
      <vt:lpstr>The Promise – At the Burning Bush”</vt:lpstr>
      <vt:lpstr>The Promise – At the Spy Commissioning</vt:lpstr>
      <vt:lpstr>The Promise</vt:lpstr>
      <vt:lpstr>The Report</vt:lpstr>
      <vt:lpstr>The Report</vt:lpstr>
      <vt:lpstr>The Report</vt:lpstr>
      <vt:lpstr>The Report</vt:lpstr>
      <vt:lpstr>Principle #3: God’s gifts are good!</vt:lpstr>
      <vt:lpstr>Principle #3: God’s gifts are good!</vt:lpstr>
      <vt:lpstr>Principle #3: God’s gifts are good!</vt:lpstr>
      <vt:lpstr>Principle #3: God’s gifts are good!</vt:lpstr>
      <vt:lpstr>Principle #3: God’s gifts are good!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dc:title>
  <dc:creator>Jim Fleming</dc:creator>
  <cp:lastModifiedBy>Jim Fleming</cp:lastModifiedBy>
  <cp:revision>110</cp:revision>
  <cp:lastPrinted>2021-11-21T04:28:32Z</cp:lastPrinted>
  <dcterms:created xsi:type="dcterms:W3CDTF">2021-10-26T04:35:21Z</dcterms:created>
  <dcterms:modified xsi:type="dcterms:W3CDTF">2021-11-23T14:48:03Z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