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01" r:id="rId2"/>
    <p:sldId id="402" r:id="rId3"/>
    <p:sldId id="403" r:id="rId4"/>
    <p:sldId id="405" r:id="rId5"/>
    <p:sldId id="406" r:id="rId6"/>
    <p:sldId id="407" r:id="rId7"/>
    <p:sldId id="408" r:id="rId8"/>
    <p:sldId id="409" r:id="rId9"/>
    <p:sldId id="410" r:id="rId10"/>
    <p:sldId id="411" r:id="rId11"/>
    <p:sldId id="412" r:id="rId12"/>
    <p:sldId id="413" r:id="rId13"/>
    <p:sldId id="414" r:id="rId14"/>
    <p:sldId id="415"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3" r:id="rId31"/>
    <p:sldId id="434" r:id="rId32"/>
  </p:sldIdLst>
  <p:sldSz cx="12188825" cy="6858000"/>
  <p:notesSz cx="9388475" cy="71024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29" autoAdjust="0"/>
  </p:normalViewPr>
  <p:slideViewPr>
    <p:cSldViewPr showGuides="1">
      <p:cViewPr varScale="1">
        <p:scale>
          <a:sx n="115" d="100"/>
          <a:sy n="115" d="100"/>
        </p:scale>
        <p:origin x="26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9088EAF-6ECA-4616-85EF-35AA19C641F3}" type="datetimeFigureOut">
              <a:rPr lang="en-US"/>
              <a:t>11/30/2021</a:t>
            </a:fld>
            <a:endParaRPr/>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3ABD2D7A-D230-4F91-BD59-0A39C2703BA8}" type="datetimeFigureOut">
              <a:rPr lang="en-US"/>
              <a:t>11/30/2021</a:t>
            </a:fld>
            <a:endParaRPr/>
          </a:p>
        </p:txBody>
      </p:sp>
      <p:sp>
        <p:nvSpPr>
          <p:cNvPr id="4" name="Slide Image Placeholder 3"/>
          <p:cNvSpPr>
            <a:spLocks noGrp="1" noRot="1" noChangeAspect="1"/>
          </p:cNvSpPr>
          <p:nvPr>
            <p:ph type="sldImg" idx="2"/>
          </p:nvPr>
        </p:nvSpPr>
        <p:spPr>
          <a:xfrm>
            <a:off x="2330450" y="533400"/>
            <a:ext cx="4729163" cy="266223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Day Israel Blew It</a:t>
            </a:r>
            <a:endParaRPr lang="en-US" dirty="0"/>
          </a:p>
        </p:txBody>
      </p:sp>
      <p:sp>
        <p:nvSpPr>
          <p:cNvPr id="3" name="Subtitle 2"/>
          <p:cNvSpPr>
            <a:spLocks noGrp="1"/>
          </p:cNvSpPr>
          <p:nvPr>
            <p:ph type="subTitle" idx="1"/>
          </p:nvPr>
        </p:nvSpPr>
        <p:spPr/>
        <p:txBody>
          <a:bodyPr>
            <a:normAutofit/>
          </a:bodyPr>
          <a:lstStyle/>
          <a:p>
            <a:r>
              <a:rPr lang="en-US" sz="3999" dirty="0"/>
              <a:t>Numbers 14:1-38</a:t>
            </a:r>
          </a:p>
        </p:txBody>
      </p:sp>
    </p:spTree>
    <p:extLst>
      <p:ext uri="{BB962C8B-B14F-4D97-AF65-F5344CB8AC3E}">
        <p14:creationId xmlns:p14="http://schemas.microsoft.com/office/powerpoint/2010/main" val="80602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04614"/>
            <a:ext cx="9906001" cy="761106"/>
          </a:xfrm>
        </p:spPr>
        <p:txBody>
          <a:bodyPr>
            <a:normAutofit/>
          </a:bodyPr>
          <a:lstStyle/>
          <a:p>
            <a:r>
              <a:rPr lang="en-US" sz="4000" b="1" dirty="0"/>
              <a:t>Israel would rather </a:t>
            </a:r>
            <a:r>
              <a:rPr lang="en-US" sz="4000" b="1" dirty="0" smtClean="0"/>
              <a:t>die in the wilderness</a:t>
            </a:r>
            <a:endParaRPr lang="en-US" sz="4000" b="1" dirty="0"/>
          </a:p>
        </p:txBody>
      </p:sp>
      <p:sp>
        <p:nvSpPr>
          <p:cNvPr id="3" name="Content Placeholder 2"/>
          <p:cNvSpPr>
            <a:spLocks noGrp="1"/>
          </p:cNvSpPr>
          <p:nvPr>
            <p:ph idx="1"/>
          </p:nvPr>
        </p:nvSpPr>
        <p:spPr>
          <a:xfrm>
            <a:off x="498634" y="1101620"/>
            <a:ext cx="11264203" cy="5466313"/>
          </a:xfrm>
        </p:spPr>
        <p:txBody>
          <a:bodyPr>
            <a:noAutofit/>
          </a:bodyPr>
          <a:lstStyle/>
          <a:p>
            <a:r>
              <a:rPr lang="en-US" sz="3999" dirty="0"/>
              <a:t>Weeping because of disappointment with God – donut-</a:t>
            </a:r>
            <a:r>
              <a:rPr lang="en-US" sz="3999" dirty="0" err="1"/>
              <a:t>itus</a:t>
            </a:r>
            <a:r>
              <a:rPr lang="en-US" sz="3999" dirty="0"/>
              <a:t> ☹</a:t>
            </a:r>
          </a:p>
          <a:p>
            <a:r>
              <a:rPr lang="en-US" sz="3999" dirty="0"/>
              <a:t>Preferred past / rewrite history = die in Egypt</a:t>
            </a:r>
          </a:p>
          <a:p>
            <a:r>
              <a:rPr lang="en-US" sz="3999" dirty="0"/>
              <a:t>Preferred future = die in wilderness</a:t>
            </a:r>
          </a:p>
        </p:txBody>
      </p:sp>
      <p:sp>
        <p:nvSpPr>
          <p:cNvPr id="4" name="Slide Number Placeholder 3"/>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19362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2394"/>
            <a:ext cx="11199813" cy="970131"/>
          </a:xfrm>
        </p:spPr>
        <p:txBody>
          <a:bodyPr>
            <a:normAutofit/>
          </a:bodyPr>
          <a:lstStyle/>
          <a:p>
            <a:r>
              <a:rPr lang="en-US" dirty="0">
                <a:solidFill>
                  <a:schemeClr val="tx1">
                    <a:lumMod val="50000"/>
                  </a:schemeClr>
                </a:solidFill>
              </a:rPr>
              <a:t>Israel would rather </a:t>
            </a:r>
            <a:r>
              <a:rPr lang="en-US" dirty="0" smtClean="0">
                <a:solidFill>
                  <a:schemeClr val="tx1">
                    <a:lumMod val="50000"/>
                  </a:schemeClr>
                </a:solidFill>
              </a:rPr>
              <a:t>die in the wilderness</a:t>
            </a:r>
            <a:endParaRPr lang="en-US" sz="3999" dirty="0">
              <a:solidFill>
                <a:schemeClr val="tx1">
                  <a:lumMod val="50000"/>
                </a:schemeClr>
              </a:solidFill>
            </a:endParaRPr>
          </a:p>
        </p:txBody>
      </p:sp>
      <p:sp>
        <p:nvSpPr>
          <p:cNvPr id="3" name="Content Placeholder 2"/>
          <p:cNvSpPr>
            <a:spLocks noGrp="1"/>
          </p:cNvSpPr>
          <p:nvPr>
            <p:ph idx="1"/>
          </p:nvPr>
        </p:nvSpPr>
        <p:spPr>
          <a:xfrm>
            <a:off x="498634" y="1101620"/>
            <a:ext cx="11264203" cy="5466313"/>
          </a:xfrm>
        </p:spPr>
        <p:txBody>
          <a:bodyPr>
            <a:noAutofit/>
          </a:bodyPr>
          <a:lstStyle/>
          <a:p>
            <a:r>
              <a:rPr lang="en-US" sz="4399" dirty="0"/>
              <a:t>Prediction – children become plunder ☹</a:t>
            </a:r>
          </a:p>
          <a:p>
            <a:r>
              <a:rPr lang="en-US" sz="4399" dirty="0"/>
              <a:t>Action Plan – elect a “leader” who leads us where we decide to go</a:t>
            </a:r>
          </a:p>
          <a:p>
            <a:r>
              <a:rPr lang="en-US" sz="4399" b="1" dirty="0"/>
              <a:t>Because Israel denied principles 1, 2, &amp; 3, they refused God’s gift!</a:t>
            </a:r>
          </a:p>
          <a:p>
            <a:r>
              <a:rPr lang="en-US" sz="4399" dirty="0" err="1"/>
              <a:t>Dif</a:t>
            </a:r>
            <a:r>
              <a:rPr lang="en-US" sz="4399" dirty="0"/>
              <a:t> Maker, Grace Protect, Gifts = Good</a:t>
            </a:r>
          </a:p>
        </p:txBody>
      </p:sp>
      <p:sp>
        <p:nvSpPr>
          <p:cNvPr id="4" name="Slide Number Placeholder 3"/>
          <p:cNvSpPr>
            <a:spLocks noGrp="1"/>
          </p:cNvSpPr>
          <p:nvPr>
            <p:ph type="sldNum" sz="quarter" idx="12"/>
          </p:nvPr>
        </p:nvSpPr>
        <p:spPr/>
        <p:txBody>
          <a:bodyPr/>
          <a:lstStyle/>
          <a:p>
            <a:fld id="{2A013F82-EE5E-44EE-A61D-E31C6657F26F}" type="slidenum">
              <a:rPr lang="en-US" smtClean="0"/>
              <a:t>11</a:t>
            </a:fld>
            <a:endParaRPr lang="en-US"/>
          </a:p>
        </p:txBody>
      </p:sp>
    </p:spTree>
    <p:extLst>
      <p:ext uri="{BB962C8B-B14F-4D97-AF65-F5344CB8AC3E}">
        <p14:creationId xmlns:p14="http://schemas.microsoft.com/office/powerpoint/2010/main" val="36233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76200"/>
            <a:ext cx="8509462" cy="720620"/>
          </a:xfrm>
        </p:spPr>
        <p:txBody>
          <a:bodyPr>
            <a:normAutofit/>
          </a:bodyPr>
          <a:lstStyle/>
          <a:p>
            <a:pPr marL="856993" indent="-856993">
              <a:buFont typeface="+mj-lt"/>
              <a:buAutoNum type="romanUcPeriod" startAt="2"/>
            </a:pPr>
            <a:r>
              <a:rPr lang="en-US" sz="3999" dirty="0"/>
              <a:t>Israel’s Core Problem (14:5-10)</a:t>
            </a:r>
          </a:p>
        </p:txBody>
      </p:sp>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999" i="1" dirty="0"/>
              <a:t>Then Moses and Aaron fell on their faces in the presence of all the assembly of the congregation of the sons of Israel. Joshua the son of Nun and Caleb the son of </a:t>
            </a:r>
            <a:r>
              <a:rPr lang="en-US" sz="3999" i="1" dirty="0" err="1"/>
              <a:t>Jephunneh</a:t>
            </a:r>
            <a:r>
              <a:rPr lang="en-US" sz="3999" i="1" dirty="0"/>
              <a:t>, of those who had spied out the land, tore their clothes; </a:t>
            </a:r>
            <a:endParaRPr lang="en-US" sz="3999"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12</a:t>
            </a:fld>
            <a:endParaRPr lang="en-US"/>
          </a:p>
        </p:txBody>
      </p:sp>
    </p:spTree>
    <p:extLst>
      <p:ext uri="{BB962C8B-B14F-4D97-AF65-F5344CB8AC3E}">
        <p14:creationId xmlns:p14="http://schemas.microsoft.com/office/powerpoint/2010/main" val="6311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999" i="1" dirty="0"/>
              <a:t>and they spoke to all the congregation of the sons of Israel, saying, “The land which we passed through to spy out is an exceedingly good land. If the Lord is pleased with us, then He will bring us into this land and give it to us—a land which flows with milk and honey.</a:t>
            </a:r>
            <a:endParaRPr lang="en-US" sz="3999"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13</a:t>
            </a:fld>
            <a:endParaRPr lang="en-US"/>
          </a:p>
        </p:txBody>
      </p:sp>
      <p:sp>
        <p:nvSpPr>
          <p:cNvPr id="8" name="Title 1"/>
          <p:cNvSpPr>
            <a:spLocks noGrp="1"/>
          </p:cNvSpPr>
          <p:nvPr>
            <p:ph type="title"/>
          </p:nvPr>
        </p:nvSpPr>
        <p:spPr>
          <a:xfrm>
            <a:off x="836612" y="76200"/>
            <a:ext cx="8509462" cy="720620"/>
          </a:xfrm>
        </p:spPr>
        <p:txBody>
          <a:bodyPr>
            <a:normAutofit/>
          </a:bodyPr>
          <a:lstStyle/>
          <a:p>
            <a:pPr marL="856993" indent="-856993">
              <a:buFont typeface="+mj-lt"/>
              <a:buAutoNum type="romanUcPeriod" startAt="2"/>
            </a:pPr>
            <a:r>
              <a:rPr lang="en-US" sz="3999" dirty="0">
                <a:solidFill>
                  <a:schemeClr val="tx1">
                    <a:lumMod val="50000"/>
                  </a:schemeClr>
                </a:solidFill>
              </a:rPr>
              <a:t>Israel’s Core Problem (14:5-10)</a:t>
            </a:r>
          </a:p>
        </p:txBody>
      </p:sp>
    </p:spTree>
    <p:extLst>
      <p:ext uri="{BB962C8B-B14F-4D97-AF65-F5344CB8AC3E}">
        <p14:creationId xmlns:p14="http://schemas.microsoft.com/office/powerpoint/2010/main" val="196349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999" i="1" dirty="0"/>
              <a:t>Only do not rebel against the Lord; and do not fear the people of the land, for they will be our prey. Their protection has been removed from them, and the Lord is with us; do not fear them.” But all the congregation said to stone them with stones. Then the glory of the Lord appeared in the tent of meeting to all the sons of Israel</a:t>
            </a:r>
            <a:r>
              <a:rPr lang="en-US" sz="3999" dirty="0"/>
              <a:t> (Num. 14:5–10).</a:t>
            </a:r>
            <a:endParaRPr lang="en-US" sz="3999" dirty="0">
              <a:solidFill>
                <a:srgbClr val="FFFF00"/>
              </a:solidFill>
            </a:endParaRPr>
          </a:p>
          <a:p>
            <a:pPr marL="0" indent="0">
              <a:buNone/>
            </a:pPr>
            <a:endParaRPr lang="en-US" sz="3999"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14</a:t>
            </a:fld>
            <a:endParaRPr lang="en-US"/>
          </a:p>
        </p:txBody>
      </p:sp>
      <p:sp>
        <p:nvSpPr>
          <p:cNvPr id="8" name="Title 1"/>
          <p:cNvSpPr txBox="1">
            <a:spLocks/>
          </p:cNvSpPr>
          <p:nvPr/>
        </p:nvSpPr>
        <p:spPr>
          <a:xfrm>
            <a:off x="836612" y="76200"/>
            <a:ext cx="8509462" cy="7206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2"/>
            </a:pPr>
            <a:r>
              <a:rPr lang="en-US" sz="3999" dirty="0" smtClean="0">
                <a:solidFill>
                  <a:schemeClr val="tx1">
                    <a:lumMod val="50000"/>
                  </a:schemeClr>
                </a:solidFill>
              </a:rPr>
              <a:t>Israel’s Core Problem (14:5-10)</a:t>
            </a:r>
            <a:endParaRPr lang="en-US" sz="3999" dirty="0">
              <a:solidFill>
                <a:schemeClr val="tx1">
                  <a:lumMod val="50000"/>
                </a:schemeClr>
              </a:solidFill>
            </a:endParaRPr>
          </a:p>
        </p:txBody>
      </p:sp>
    </p:spTree>
    <p:extLst>
      <p:ext uri="{BB962C8B-B14F-4D97-AF65-F5344CB8AC3E}">
        <p14:creationId xmlns:p14="http://schemas.microsoft.com/office/powerpoint/2010/main" val="31474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r>
              <a:rPr lang="en-US" sz="3999" b="1" dirty="0"/>
              <a:t>They are rejecting God.</a:t>
            </a:r>
          </a:p>
          <a:p>
            <a:r>
              <a:rPr lang="en-US" sz="3999" dirty="0"/>
              <a:t>Caleb / Joshua: There is nothing wrong with the gift! = P#3 – God’s gifts are God.</a:t>
            </a:r>
          </a:p>
          <a:p>
            <a:r>
              <a:rPr lang="en-US" sz="3999" dirty="0"/>
              <a:t>The only meaningful variable is “is the Lord pleased with us?” P#2 – Grace = Protection</a:t>
            </a:r>
          </a:p>
          <a:p>
            <a:r>
              <a:rPr lang="en-US" sz="3999" dirty="0"/>
              <a:t>If He is, the land is ours. P#1 – </a:t>
            </a:r>
            <a:r>
              <a:rPr lang="en-US" sz="3999" dirty="0" err="1"/>
              <a:t>Dif</a:t>
            </a:r>
            <a:r>
              <a:rPr lang="en-US" sz="3999" dirty="0"/>
              <a:t> Maker</a:t>
            </a:r>
          </a:p>
        </p:txBody>
      </p:sp>
      <p:sp>
        <p:nvSpPr>
          <p:cNvPr id="4" name="Slide Number Placeholder 3"/>
          <p:cNvSpPr>
            <a:spLocks noGrp="1"/>
          </p:cNvSpPr>
          <p:nvPr>
            <p:ph type="sldNum" sz="quarter" idx="12"/>
          </p:nvPr>
        </p:nvSpPr>
        <p:spPr/>
        <p:txBody>
          <a:bodyPr/>
          <a:lstStyle/>
          <a:p>
            <a:fld id="{2A013F82-EE5E-44EE-A61D-E31C6657F26F}" type="slidenum">
              <a:rPr lang="en-US" smtClean="0"/>
              <a:t>15</a:t>
            </a:fld>
            <a:endParaRPr lang="en-US"/>
          </a:p>
        </p:txBody>
      </p:sp>
      <p:sp>
        <p:nvSpPr>
          <p:cNvPr id="7" name="Title 1"/>
          <p:cNvSpPr>
            <a:spLocks noGrp="1"/>
          </p:cNvSpPr>
          <p:nvPr>
            <p:ph type="title"/>
          </p:nvPr>
        </p:nvSpPr>
        <p:spPr>
          <a:xfrm>
            <a:off x="836612" y="76200"/>
            <a:ext cx="8509462" cy="720620"/>
          </a:xfrm>
        </p:spPr>
        <p:txBody>
          <a:bodyPr>
            <a:normAutofit/>
          </a:bodyPr>
          <a:lstStyle/>
          <a:p>
            <a:pPr marL="856993" indent="-856993">
              <a:buFont typeface="+mj-lt"/>
              <a:buAutoNum type="romanUcPeriod" startAt="2"/>
            </a:pPr>
            <a:r>
              <a:rPr lang="en-US" sz="3999" dirty="0">
                <a:solidFill>
                  <a:schemeClr val="tx1">
                    <a:lumMod val="50000"/>
                  </a:schemeClr>
                </a:solidFill>
              </a:rPr>
              <a:t>Israel’s Core Problem (14:5-10)</a:t>
            </a:r>
          </a:p>
        </p:txBody>
      </p:sp>
    </p:spTree>
    <p:extLst>
      <p:ext uri="{BB962C8B-B14F-4D97-AF65-F5344CB8AC3E}">
        <p14:creationId xmlns:p14="http://schemas.microsoft.com/office/powerpoint/2010/main" val="32154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r>
              <a:rPr lang="en-US" sz="3999" dirty="0"/>
              <a:t>To defy God because you fear men is a sure path to displeasing God!</a:t>
            </a:r>
          </a:p>
          <a:p>
            <a:r>
              <a:rPr lang="en-US" sz="3999" dirty="0"/>
              <a:t>When the truth hurts, they grab a rock!</a:t>
            </a:r>
          </a:p>
          <a:p>
            <a:r>
              <a:rPr lang="en-US" sz="3999" b="1" u="sng" dirty="0"/>
              <a:t>Because Israel is rejecting God’s gift, they are rejecting </a:t>
            </a:r>
            <a:r>
              <a:rPr lang="en-US" sz="3999" b="1" u="sng" dirty="0" smtClean="0"/>
              <a:t>God.</a:t>
            </a:r>
            <a:endParaRPr lang="en-US" sz="3999" b="1" dirty="0">
              <a:solidFill>
                <a:srgbClr val="FFFF00"/>
              </a:solidFill>
            </a:endParaRPr>
          </a:p>
          <a:p>
            <a:r>
              <a:rPr lang="en-US" sz="3999" dirty="0"/>
              <a:t>God interrupts.</a:t>
            </a:r>
            <a:endParaRPr lang="en-US" sz="3999"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16</a:t>
            </a:fld>
            <a:endParaRPr lang="en-US"/>
          </a:p>
        </p:txBody>
      </p:sp>
      <p:sp>
        <p:nvSpPr>
          <p:cNvPr id="8" name="Title 1"/>
          <p:cNvSpPr txBox="1">
            <a:spLocks/>
          </p:cNvSpPr>
          <p:nvPr/>
        </p:nvSpPr>
        <p:spPr>
          <a:xfrm>
            <a:off x="836612" y="76200"/>
            <a:ext cx="8509462" cy="7206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2"/>
            </a:pPr>
            <a:r>
              <a:rPr lang="en-US" sz="3999" dirty="0" smtClean="0">
                <a:solidFill>
                  <a:schemeClr val="tx1">
                    <a:lumMod val="50000"/>
                  </a:schemeClr>
                </a:solidFill>
              </a:rPr>
              <a:t>Israel’s Core Problem (14:5-10)</a:t>
            </a:r>
            <a:endParaRPr lang="en-US" sz="3999" dirty="0">
              <a:solidFill>
                <a:schemeClr val="tx1">
                  <a:lumMod val="50000"/>
                </a:schemeClr>
              </a:solidFill>
            </a:endParaRPr>
          </a:p>
        </p:txBody>
      </p:sp>
    </p:spTree>
    <p:extLst>
      <p:ext uri="{BB962C8B-B14F-4D97-AF65-F5344CB8AC3E}">
        <p14:creationId xmlns:p14="http://schemas.microsoft.com/office/powerpoint/2010/main" val="28940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5219"/>
            <a:ext cx="7923213" cy="837306"/>
          </a:xfrm>
        </p:spPr>
        <p:txBody>
          <a:bodyPr>
            <a:normAutofit/>
          </a:bodyPr>
          <a:lstStyle/>
          <a:p>
            <a:pPr marL="856993" indent="-856993">
              <a:buFont typeface="+mj-lt"/>
              <a:buAutoNum type="romanUcPeriod" startAt="3"/>
            </a:pPr>
            <a:r>
              <a:rPr lang="en-US" sz="3999" b="1" dirty="0"/>
              <a:t>God’s Proposal (14:11-12)</a:t>
            </a:r>
          </a:p>
        </p:txBody>
      </p:sp>
      <p:sp>
        <p:nvSpPr>
          <p:cNvPr id="3" name="Content Placeholder 2"/>
          <p:cNvSpPr>
            <a:spLocks noGrp="1"/>
          </p:cNvSpPr>
          <p:nvPr>
            <p:ph idx="1"/>
          </p:nvPr>
        </p:nvSpPr>
        <p:spPr>
          <a:xfrm>
            <a:off x="836612" y="1101620"/>
            <a:ext cx="10926226" cy="5466313"/>
          </a:xfrm>
        </p:spPr>
        <p:txBody>
          <a:bodyPr>
            <a:noAutofit/>
          </a:bodyPr>
          <a:lstStyle/>
          <a:p>
            <a:pPr marL="0" indent="0">
              <a:buNone/>
            </a:pPr>
            <a:r>
              <a:rPr lang="en-US" sz="3999" b="1" i="1" dirty="0"/>
              <a:t>The Lord said to Moses, “How long will this people spurn Me? And how long will they not believe in Me, despite all the signs which I have performed in their midst? I will smite them with pestilence and dispossess them, and I will make you into a nation greater and mightier than they”</a:t>
            </a:r>
            <a:r>
              <a:rPr lang="en-US" sz="3999" b="1" dirty="0"/>
              <a:t> (Num. 14:11–12).</a:t>
            </a:r>
            <a:endParaRPr lang="en-US" sz="3999"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17</a:t>
            </a:fld>
            <a:endParaRPr lang="en-US"/>
          </a:p>
        </p:txBody>
      </p:sp>
    </p:spTree>
    <p:extLst>
      <p:ext uri="{BB962C8B-B14F-4D97-AF65-F5344CB8AC3E}">
        <p14:creationId xmlns:p14="http://schemas.microsoft.com/office/powerpoint/2010/main" val="14308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186" y="1101960"/>
            <a:ext cx="11264203" cy="5466313"/>
          </a:xfrm>
        </p:spPr>
        <p:txBody>
          <a:bodyPr>
            <a:noAutofit/>
          </a:bodyPr>
          <a:lstStyle/>
          <a:p>
            <a:pPr>
              <a:spcAft>
                <a:spcPts val="1200"/>
              </a:spcAft>
            </a:pPr>
            <a:r>
              <a:rPr lang="en-US" sz="3999" b="1" dirty="0"/>
              <a:t>What would you think of a do-over?</a:t>
            </a:r>
          </a:p>
          <a:p>
            <a:pPr>
              <a:spcAft>
                <a:spcPts val="1200"/>
              </a:spcAft>
            </a:pPr>
            <a:r>
              <a:rPr lang="en-US" sz="3999" dirty="0"/>
              <a:t>The Lord has supplied sufficient &amp; accessible evidence – He can be trusted / believed.</a:t>
            </a:r>
          </a:p>
          <a:p>
            <a:pPr>
              <a:spcAft>
                <a:spcPts val="1200"/>
              </a:spcAft>
            </a:pPr>
            <a:r>
              <a:rPr lang="en-US" sz="3999" dirty="0"/>
              <a:t>The people have defied the evidence, rejected God, and don’t trust Him. It’s not about the evidence!</a:t>
            </a:r>
            <a:endParaRPr lang="en-US" sz="3999" b="1"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18</a:t>
            </a:fld>
            <a:endParaRPr lang="en-US"/>
          </a:p>
        </p:txBody>
      </p:sp>
      <p:sp>
        <p:nvSpPr>
          <p:cNvPr id="8" name="Title 1"/>
          <p:cNvSpPr txBox="1">
            <a:spLocks/>
          </p:cNvSpPr>
          <p:nvPr/>
        </p:nvSpPr>
        <p:spPr>
          <a:xfrm>
            <a:off x="836612" y="155219"/>
            <a:ext cx="7923213" cy="8373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3"/>
            </a:pPr>
            <a:r>
              <a:rPr lang="en-US" sz="3999" dirty="0" smtClean="0">
                <a:solidFill>
                  <a:schemeClr val="tx1">
                    <a:lumMod val="50000"/>
                  </a:schemeClr>
                </a:solidFill>
              </a:rPr>
              <a:t>God’s Proposal (14:11-12)</a:t>
            </a:r>
            <a:endParaRPr lang="en-US" sz="3999" dirty="0">
              <a:solidFill>
                <a:schemeClr val="tx1">
                  <a:lumMod val="50000"/>
                </a:schemeClr>
              </a:solidFill>
            </a:endParaRPr>
          </a:p>
        </p:txBody>
      </p:sp>
    </p:spTree>
    <p:extLst>
      <p:ext uri="{BB962C8B-B14F-4D97-AF65-F5344CB8AC3E}">
        <p14:creationId xmlns:p14="http://schemas.microsoft.com/office/powerpoint/2010/main" val="26160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208" y="1219200"/>
            <a:ext cx="11264203" cy="4686430"/>
          </a:xfrm>
        </p:spPr>
        <p:txBody>
          <a:bodyPr>
            <a:noAutofit/>
          </a:bodyPr>
          <a:lstStyle/>
          <a:p>
            <a:pPr>
              <a:spcAft>
                <a:spcPts val="1200"/>
              </a:spcAft>
            </a:pPr>
            <a:r>
              <a:rPr lang="en-US" sz="3999" dirty="0"/>
              <a:t>We can understand why God would be ready to “end the relationship.”</a:t>
            </a:r>
          </a:p>
          <a:p>
            <a:pPr>
              <a:spcAft>
                <a:spcPts val="1200"/>
              </a:spcAft>
            </a:pPr>
            <a:r>
              <a:rPr lang="en-US" sz="3999" b="1" dirty="0"/>
              <a:t>Everything about Israel shouts their </a:t>
            </a:r>
            <a:r>
              <a:rPr lang="en-US" sz="3999" b="1" dirty="0">
                <a:solidFill>
                  <a:srgbClr val="FFFF00"/>
                </a:solidFill>
              </a:rPr>
              <a:t>desperate</a:t>
            </a:r>
            <a:r>
              <a:rPr lang="en-US" sz="3999" b="1" dirty="0"/>
              <a:t> need for grace.</a:t>
            </a:r>
          </a:p>
          <a:p>
            <a:pPr>
              <a:spcAft>
                <a:spcPts val="1200"/>
              </a:spcAft>
            </a:pPr>
            <a:r>
              <a:rPr lang="en-US" sz="3999" dirty="0"/>
              <a:t>If you were Moses, would God’s offer not have some appeal. </a:t>
            </a:r>
            <a:r>
              <a:rPr lang="en-US" sz="3999" b="1" dirty="0">
                <a:solidFill>
                  <a:srgbClr val="FFFF00"/>
                </a:solidFill>
              </a:rPr>
              <a:t>Moses’ response is amazing!</a:t>
            </a:r>
          </a:p>
        </p:txBody>
      </p:sp>
      <p:sp>
        <p:nvSpPr>
          <p:cNvPr id="4" name="Slide Number Placeholder 3"/>
          <p:cNvSpPr>
            <a:spLocks noGrp="1"/>
          </p:cNvSpPr>
          <p:nvPr>
            <p:ph type="sldNum" sz="quarter" idx="12"/>
          </p:nvPr>
        </p:nvSpPr>
        <p:spPr/>
        <p:txBody>
          <a:bodyPr/>
          <a:lstStyle/>
          <a:p>
            <a:fld id="{2A013F82-EE5E-44EE-A61D-E31C6657F26F}" type="slidenum">
              <a:rPr lang="en-US" smtClean="0"/>
              <a:t>19</a:t>
            </a:fld>
            <a:endParaRPr lang="en-US"/>
          </a:p>
        </p:txBody>
      </p:sp>
      <p:sp>
        <p:nvSpPr>
          <p:cNvPr id="8" name="Title 1"/>
          <p:cNvSpPr>
            <a:spLocks noGrp="1"/>
          </p:cNvSpPr>
          <p:nvPr>
            <p:ph type="title"/>
          </p:nvPr>
        </p:nvSpPr>
        <p:spPr>
          <a:xfrm>
            <a:off x="836612" y="155219"/>
            <a:ext cx="7923213" cy="837306"/>
          </a:xfrm>
        </p:spPr>
        <p:txBody>
          <a:bodyPr>
            <a:normAutofit/>
          </a:bodyPr>
          <a:lstStyle/>
          <a:p>
            <a:pPr marL="856993" indent="-856993">
              <a:buFont typeface="+mj-lt"/>
              <a:buAutoNum type="romanUcPeriod" startAt="3"/>
            </a:pPr>
            <a:r>
              <a:rPr lang="en-US" sz="3999" dirty="0">
                <a:solidFill>
                  <a:schemeClr val="tx1">
                    <a:lumMod val="50000"/>
                  </a:schemeClr>
                </a:solidFill>
              </a:rPr>
              <a:t>God’s Proposal (14:11-12)</a:t>
            </a:r>
          </a:p>
        </p:txBody>
      </p:sp>
    </p:spTree>
    <p:extLst>
      <p:ext uri="{BB962C8B-B14F-4D97-AF65-F5344CB8AC3E}">
        <p14:creationId xmlns:p14="http://schemas.microsoft.com/office/powerpoint/2010/main" val="158752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7266654" cy="838200"/>
          </a:xfrm>
        </p:spPr>
        <p:txBody>
          <a:bodyPr>
            <a:normAutofit/>
          </a:bodyPr>
          <a:lstStyle/>
          <a:p>
            <a:r>
              <a:rPr lang="en-US" sz="3999" dirty="0"/>
              <a:t>How God Gives Gifts</a:t>
            </a:r>
          </a:p>
        </p:txBody>
      </p:sp>
      <p:sp>
        <p:nvSpPr>
          <p:cNvPr id="3" name="Content Placeholder 2"/>
          <p:cNvSpPr>
            <a:spLocks noGrp="1"/>
          </p:cNvSpPr>
          <p:nvPr>
            <p:ph idx="1"/>
          </p:nvPr>
        </p:nvSpPr>
        <p:spPr>
          <a:xfrm>
            <a:off x="513050" y="1101620"/>
            <a:ext cx="11249788" cy="5690191"/>
          </a:xfrm>
        </p:spPr>
        <p:txBody>
          <a:bodyPr>
            <a:noAutofit/>
          </a:bodyPr>
          <a:lstStyle/>
          <a:p>
            <a:pPr>
              <a:spcAft>
                <a:spcPts val="1200"/>
              </a:spcAft>
            </a:pPr>
            <a:r>
              <a:rPr lang="en-US" sz="3999" dirty="0"/>
              <a:t>God gives us His gifts when we are ready for them.</a:t>
            </a:r>
          </a:p>
          <a:p>
            <a:pPr>
              <a:spcAft>
                <a:spcPts val="1200"/>
              </a:spcAft>
            </a:pPr>
            <a:r>
              <a:rPr lang="en-US" sz="3999" dirty="0"/>
              <a:t>Sometimes, He times events to heighten our appreciation for His gift – Red Sea</a:t>
            </a:r>
          </a:p>
          <a:p>
            <a:pPr>
              <a:spcAft>
                <a:spcPts val="1200"/>
              </a:spcAft>
            </a:pPr>
            <a:r>
              <a:rPr lang="en-US" sz="3999" dirty="0"/>
              <a:t>At other times, He holds His gift for hearts that are ready to receive it – Promised Land.</a:t>
            </a:r>
          </a:p>
        </p:txBody>
      </p:sp>
      <p:sp>
        <p:nvSpPr>
          <p:cNvPr id="5" name="Slide Number Placeholder 4"/>
          <p:cNvSpPr>
            <a:spLocks noGrp="1"/>
          </p:cNvSpPr>
          <p:nvPr>
            <p:ph type="sldNum" sz="quarter" idx="12"/>
          </p:nvPr>
        </p:nvSpPr>
        <p:spPr/>
        <p:txBody>
          <a:bodyPr/>
          <a:lstStyle/>
          <a:p>
            <a:fld id="{2A013F82-EE5E-44EE-A61D-E31C6657F26F}" type="slidenum">
              <a:rPr lang="en-US" smtClean="0"/>
              <a:t>2</a:t>
            </a:fld>
            <a:endParaRPr lang="en-US" dirty="0"/>
          </a:p>
        </p:txBody>
      </p:sp>
    </p:spTree>
    <p:extLst>
      <p:ext uri="{BB962C8B-B14F-4D97-AF65-F5344CB8AC3E}">
        <p14:creationId xmlns:p14="http://schemas.microsoft.com/office/powerpoint/2010/main" val="13717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7466013" cy="761106"/>
          </a:xfrm>
        </p:spPr>
        <p:txBody>
          <a:bodyPr>
            <a:normAutofit/>
          </a:bodyPr>
          <a:lstStyle/>
          <a:p>
            <a:pPr marL="856993" indent="-856993">
              <a:buFont typeface="+mj-lt"/>
              <a:buAutoNum type="romanUcPeriod" startAt="4"/>
            </a:pPr>
            <a:r>
              <a:rPr lang="en-US" sz="3999" b="1" dirty="0"/>
              <a:t>Moses Plea (14:13-19)</a:t>
            </a:r>
          </a:p>
        </p:txBody>
      </p:sp>
      <p:sp>
        <p:nvSpPr>
          <p:cNvPr id="3" name="Content Placeholder 2"/>
          <p:cNvSpPr>
            <a:spLocks noGrp="1"/>
          </p:cNvSpPr>
          <p:nvPr>
            <p:ph idx="1"/>
          </p:nvPr>
        </p:nvSpPr>
        <p:spPr>
          <a:xfrm>
            <a:off x="523565" y="1093310"/>
            <a:ext cx="11314067" cy="5466313"/>
          </a:xfrm>
        </p:spPr>
        <p:txBody>
          <a:bodyPr>
            <a:noAutofit/>
          </a:bodyPr>
          <a:lstStyle/>
          <a:p>
            <a:pPr marL="0" indent="0">
              <a:buNone/>
            </a:pPr>
            <a:r>
              <a:rPr lang="en-US" sz="4000" i="1" dirty="0"/>
              <a:t>But Moses said to the Lord, “Then the Egyptians will hear of it, for by Your strength You brought up this people from their midst, and they will tell it to the inhabitants of this land. They have heard that You, O Lord, are in the midst of this people, for You, O Lord, are seen eye to eye, while Your cloud stands over them; and You go before them in a pillar of cloud by day and in a pillar of fire by night. </a:t>
            </a:r>
            <a:endParaRPr lang="en-US" sz="4000"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20</a:t>
            </a:fld>
            <a:endParaRPr lang="en-US"/>
          </a:p>
        </p:txBody>
      </p:sp>
      <p:sp>
        <p:nvSpPr>
          <p:cNvPr id="7" name="Chevron 6"/>
          <p:cNvSpPr/>
          <p:nvPr/>
        </p:nvSpPr>
        <p:spPr>
          <a:xfrm>
            <a:off x="324501" y="318137"/>
            <a:ext cx="398128" cy="429632"/>
          </a:xfrm>
          <a:prstGeom prst="chevr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solidFill>
            </a:endParaRPr>
          </a:p>
        </p:txBody>
      </p:sp>
    </p:spTree>
    <p:extLst>
      <p:ext uri="{BB962C8B-B14F-4D97-AF65-F5344CB8AC3E}">
        <p14:creationId xmlns:p14="http://schemas.microsoft.com/office/powerpoint/2010/main" val="291038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32" y="1371600"/>
            <a:ext cx="11156506" cy="4918180"/>
          </a:xfrm>
        </p:spPr>
        <p:txBody>
          <a:bodyPr>
            <a:noAutofit/>
          </a:bodyPr>
          <a:lstStyle/>
          <a:p>
            <a:pPr marL="0" indent="0">
              <a:buNone/>
            </a:pPr>
            <a:r>
              <a:rPr lang="en-US" sz="4000" i="1" dirty="0"/>
              <a:t>Now if You slay this people as one man, then the nations who have heard of Your fame will say, ‘Because the Lord could not bring this people into the land which He promised them by oath, therefore He slaughtered them in the wilderness.’ But now, I pray, let the power of the Lord be great, just as You have declared, </a:t>
            </a:r>
            <a:endParaRPr lang="en-US" sz="4000"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21</a:t>
            </a:fld>
            <a:endParaRPr lang="en-US"/>
          </a:p>
        </p:txBody>
      </p:sp>
      <p:sp>
        <p:nvSpPr>
          <p:cNvPr id="7" name="Title 1"/>
          <p:cNvSpPr txBox="1">
            <a:spLocks/>
          </p:cNvSpPr>
          <p:nvPr/>
        </p:nvSpPr>
        <p:spPr>
          <a:xfrm>
            <a:off x="836612" y="152400"/>
            <a:ext cx="7466013" cy="7611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4"/>
            </a:pPr>
            <a:r>
              <a:rPr lang="en-US" sz="3999" dirty="0" smtClean="0">
                <a:solidFill>
                  <a:schemeClr val="tx1">
                    <a:lumMod val="50000"/>
                  </a:schemeClr>
                </a:solidFill>
              </a:rPr>
              <a:t>Moses Plea (14:13-19)</a:t>
            </a:r>
            <a:endParaRPr lang="en-US" sz="3999" dirty="0">
              <a:solidFill>
                <a:schemeClr val="tx1">
                  <a:lumMod val="50000"/>
                </a:schemeClr>
              </a:solidFill>
            </a:endParaRPr>
          </a:p>
        </p:txBody>
      </p:sp>
    </p:spTree>
    <p:extLst>
      <p:ext uri="{BB962C8B-B14F-4D97-AF65-F5344CB8AC3E}">
        <p14:creationId xmlns:p14="http://schemas.microsoft.com/office/powerpoint/2010/main" val="13561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1295400"/>
            <a:ext cx="10972800" cy="4811309"/>
          </a:xfrm>
        </p:spPr>
        <p:txBody>
          <a:bodyPr>
            <a:noAutofit/>
          </a:bodyPr>
          <a:lstStyle/>
          <a:p>
            <a:pPr marL="0" indent="0">
              <a:buNone/>
            </a:pPr>
            <a:r>
              <a:rPr lang="en-US" sz="4000" i="1" dirty="0"/>
              <a:t>‘The Lord is slow to anger and abundant in lovingkindness, forgiving iniquity and transgression; but He will by no means clear the guilty, visiting the iniquity of the fathers on the children to the third and the fourth generations.’ Pardon, I pray, the iniquity of this people according to the greatness of Your lovingkindness, just as You also have forgiven this people, from Egypt even until now”</a:t>
            </a:r>
            <a:r>
              <a:rPr lang="en-US" sz="4000" dirty="0"/>
              <a:t> (Num. 14:13–19).</a:t>
            </a:r>
            <a:endParaRPr lang="en-US" sz="4000" dirty="0">
              <a:solidFill>
                <a:srgbClr val="FFFF00"/>
              </a:solidFill>
            </a:endParaRPr>
          </a:p>
        </p:txBody>
      </p:sp>
      <p:sp>
        <p:nvSpPr>
          <p:cNvPr id="2" name="Slide Number Placeholder 1"/>
          <p:cNvSpPr>
            <a:spLocks noGrp="1"/>
          </p:cNvSpPr>
          <p:nvPr>
            <p:ph type="sldNum" sz="quarter" idx="12"/>
          </p:nvPr>
        </p:nvSpPr>
        <p:spPr/>
        <p:txBody>
          <a:bodyPr/>
          <a:lstStyle/>
          <a:p>
            <a:fld id="{2A013F82-EE5E-44EE-A61D-E31C6657F26F}" type="slidenum">
              <a:rPr lang="en-US" smtClean="0"/>
              <a:t>22</a:t>
            </a:fld>
            <a:endParaRPr lang="en-US"/>
          </a:p>
        </p:txBody>
      </p:sp>
      <p:sp>
        <p:nvSpPr>
          <p:cNvPr id="5" name="Title 1"/>
          <p:cNvSpPr txBox="1">
            <a:spLocks/>
          </p:cNvSpPr>
          <p:nvPr/>
        </p:nvSpPr>
        <p:spPr>
          <a:xfrm>
            <a:off x="836612" y="152400"/>
            <a:ext cx="7466013" cy="7611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4"/>
            </a:pPr>
            <a:r>
              <a:rPr lang="en-US" sz="3999" dirty="0" smtClean="0">
                <a:solidFill>
                  <a:schemeClr val="tx1">
                    <a:lumMod val="50000"/>
                  </a:schemeClr>
                </a:solidFill>
              </a:rPr>
              <a:t>Moses Plea (14:13-19)</a:t>
            </a:r>
            <a:endParaRPr lang="en-US" sz="3999" dirty="0">
              <a:solidFill>
                <a:schemeClr val="tx1">
                  <a:lumMod val="50000"/>
                </a:schemeClr>
              </a:solidFill>
            </a:endParaRPr>
          </a:p>
        </p:txBody>
      </p:sp>
    </p:spTree>
    <p:extLst>
      <p:ext uri="{BB962C8B-B14F-4D97-AF65-F5344CB8AC3E}">
        <p14:creationId xmlns:p14="http://schemas.microsoft.com/office/powerpoint/2010/main" val="148796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pPr>
              <a:spcAft>
                <a:spcPts val="1200"/>
              </a:spcAft>
            </a:pPr>
            <a:r>
              <a:rPr lang="en-US" sz="3999" dirty="0"/>
              <a:t>Moses could have jumped at God’s suggestion – Instead Moses asks God not to give up on Israel. </a:t>
            </a:r>
            <a:r>
              <a:rPr lang="en-US" sz="3999" dirty="0">
                <a:solidFill>
                  <a:srgbClr val="FFFF00"/>
                </a:solidFill>
              </a:rPr>
              <a:t> </a:t>
            </a:r>
            <a:r>
              <a:rPr lang="en-US" sz="3999" b="1" dirty="0">
                <a:solidFill>
                  <a:srgbClr val="FFFF00"/>
                </a:solidFill>
              </a:rPr>
              <a:t>Wow!</a:t>
            </a:r>
          </a:p>
          <a:p>
            <a:pPr>
              <a:spcAft>
                <a:spcPts val="1200"/>
              </a:spcAft>
            </a:pPr>
            <a:r>
              <a:rPr lang="en-US" sz="3999" dirty="0"/>
              <a:t>Moses’ specific request – grace based pardon.</a:t>
            </a:r>
            <a:endParaRPr lang="en-US" sz="3999" b="1" dirty="0">
              <a:solidFill>
                <a:srgbClr val="FFFF00"/>
              </a:solidFill>
            </a:endParaRPr>
          </a:p>
          <a:p>
            <a:pPr>
              <a:spcAft>
                <a:spcPts val="1200"/>
              </a:spcAft>
            </a:pPr>
            <a:r>
              <a:rPr lang="en-US" sz="3999" dirty="0"/>
              <a:t>Moses’ plea is grounded on three </a:t>
            </a:r>
            <a:r>
              <a:rPr lang="en-US" sz="3999" strike="dblStrike" dirty="0"/>
              <a:t>me</a:t>
            </a:r>
            <a:r>
              <a:rPr lang="en-US" sz="3999" dirty="0"/>
              <a:t> points – God’s reputation, character, and history.</a:t>
            </a:r>
          </a:p>
        </p:txBody>
      </p:sp>
      <p:sp>
        <p:nvSpPr>
          <p:cNvPr id="4" name="Slide Number Placeholder 3"/>
          <p:cNvSpPr>
            <a:spLocks noGrp="1"/>
          </p:cNvSpPr>
          <p:nvPr>
            <p:ph type="sldNum" sz="quarter" idx="12"/>
          </p:nvPr>
        </p:nvSpPr>
        <p:spPr/>
        <p:txBody>
          <a:bodyPr/>
          <a:lstStyle/>
          <a:p>
            <a:fld id="{2A013F82-EE5E-44EE-A61D-E31C6657F26F}" type="slidenum">
              <a:rPr lang="en-US" smtClean="0"/>
              <a:t>23</a:t>
            </a:fld>
            <a:endParaRPr lang="en-US"/>
          </a:p>
        </p:txBody>
      </p:sp>
      <p:sp>
        <p:nvSpPr>
          <p:cNvPr id="8" name="Title 1"/>
          <p:cNvSpPr txBox="1">
            <a:spLocks/>
          </p:cNvSpPr>
          <p:nvPr/>
        </p:nvSpPr>
        <p:spPr>
          <a:xfrm>
            <a:off x="836612" y="152400"/>
            <a:ext cx="7466013" cy="7611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marL="856993" indent="-856993">
              <a:buFont typeface="+mj-lt"/>
              <a:buAutoNum type="romanUcPeriod" startAt="4"/>
            </a:pPr>
            <a:r>
              <a:rPr lang="en-US" sz="3999" dirty="0" smtClean="0">
                <a:solidFill>
                  <a:schemeClr val="tx1">
                    <a:lumMod val="50000"/>
                  </a:schemeClr>
                </a:solidFill>
              </a:rPr>
              <a:t>Moses Plea (14:13-19)</a:t>
            </a:r>
            <a:endParaRPr lang="en-US" sz="3999" dirty="0">
              <a:solidFill>
                <a:schemeClr val="tx1">
                  <a:lumMod val="50000"/>
                </a:schemeClr>
              </a:solidFill>
            </a:endParaRPr>
          </a:p>
        </p:txBody>
      </p:sp>
    </p:spTree>
    <p:extLst>
      <p:ext uri="{BB962C8B-B14F-4D97-AF65-F5344CB8AC3E}">
        <p14:creationId xmlns:p14="http://schemas.microsoft.com/office/powerpoint/2010/main" val="30981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t>Grace &amp; Consequences (14:20-38)</a:t>
            </a:r>
          </a:p>
        </p:txBody>
      </p:sp>
      <p:sp>
        <p:nvSpPr>
          <p:cNvPr id="3" name="Content Placeholder 2"/>
          <p:cNvSpPr>
            <a:spLocks noGrp="1"/>
          </p:cNvSpPr>
          <p:nvPr>
            <p:ph idx="1"/>
          </p:nvPr>
        </p:nvSpPr>
        <p:spPr>
          <a:xfrm>
            <a:off x="437378" y="1216257"/>
            <a:ext cx="11314067" cy="5466313"/>
          </a:xfrm>
        </p:spPr>
        <p:txBody>
          <a:bodyPr>
            <a:noAutofit/>
          </a:bodyPr>
          <a:lstStyle/>
          <a:p>
            <a:pPr marL="0" indent="0">
              <a:buNone/>
            </a:pPr>
            <a:r>
              <a:rPr lang="en-US" sz="4000" i="1" dirty="0"/>
              <a:t>So the Lord said, “I have pardoned them according to your word; but indeed, as I live, all the earth will be filled with the glory of the Lord. Surely all the men who have seen My glory and My signs which I performed in Egypt and in the wilderness, yet have put Me to the test these ten times and have not listened to My voice, shall by no means see the land which I swore to their fathers, nor shall any of those who spurned Me see it.</a:t>
            </a:r>
            <a:endParaRPr lang="en-US" sz="4000"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24</a:t>
            </a:fld>
            <a:endParaRPr lang="en-US"/>
          </a:p>
        </p:txBody>
      </p:sp>
    </p:spTree>
    <p:extLst>
      <p:ext uri="{BB962C8B-B14F-4D97-AF65-F5344CB8AC3E}">
        <p14:creationId xmlns:p14="http://schemas.microsoft.com/office/powerpoint/2010/main" val="220244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351446"/>
            <a:ext cx="11314067" cy="4528749"/>
          </a:xfrm>
        </p:spPr>
        <p:txBody>
          <a:bodyPr>
            <a:noAutofit/>
          </a:bodyPr>
          <a:lstStyle/>
          <a:p>
            <a:pPr marL="0" indent="0">
              <a:buNone/>
            </a:pPr>
            <a:r>
              <a:rPr lang="en-US" sz="4000" i="1" dirty="0"/>
              <a:t>...Say to them, ‘As I live,’ says the Lord, ‘just as you have spoken in My hearing, so I will surely do to you; your corpses will fall in this wilderness, even all your numbered men, according to your complete number from twenty years old and upward, who have grumbled against Me. </a:t>
            </a:r>
            <a:endParaRPr lang="en-US" sz="4000" dirty="0">
              <a:solidFill>
                <a:srgbClr val="FFFF00"/>
              </a:solidFill>
            </a:endParaRPr>
          </a:p>
        </p:txBody>
      </p:sp>
      <p:sp>
        <p:nvSpPr>
          <p:cNvPr id="2" name="Slide Number Placeholder 1"/>
          <p:cNvSpPr>
            <a:spLocks noGrp="1"/>
          </p:cNvSpPr>
          <p:nvPr>
            <p:ph type="sldNum" sz="quarter" idx="12"/>
          </p:nvPr>
        </p:nvSpPr>
        <p:spPr/>
        <p:txBody>
          <a:bodyPr/>
          <a:lstStyle/>
          <a:p>
            <a:fld id="{2A013F82-EE5E-44EE-A61D-E31C6657F26F}" type="slidenum">
              <a:rPr lang="en-US" smtClean="0"/>
              <a:t>25</a:t>
            </a:fld>
            <a:endParaRPr lang="en-US"/>
          </a:p>
        </p:txBody>
      </p:sp>
      <p:sp>
        <p:nvSpPr>
          <p:cNvPr id="7"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solidFill>
                  <a:schemeClr val="tx1">
                    <a:lumMod val="50000"/>
                  </a:schemeClr>
                </a:solidFill>
              </a:rPr>
              <a:t>Grace &amp; Consequences (14:20-38)</a:t>
            </a:r>
          </a:p>
        </p:txBody>
      </p:sp>
    </p:spTree>
    <p:extLst>
      <p:ext uri="{BB962C8B-B14F-4D97-AF65-F5344CB8AC3E}">
        <p14:creationId xmlns:p14="http://schemas.microsoft.com/office/powerpoint/2010/main" val="24405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565" y="1093310"/>
            <a:ext cx="11314067" cy="5466313"/>
          </a:xfrm>
        </p:spPr>
        <p:txBody>
          <a:bodyPr>
            <a:noAutofit/>
          </a:bodyPr>
          <a:lstStyle/>
          <a:p>
            <a:pPr marL="0" indent="0">
              <a:buNone/>
            </a:pPr>
            <a:r>
              <a:rPr lang="en-US" sz="4000" i="1" dirty="0"/>
              <a:t>‘Surely you shall not come into the land in which I swore to settle you, except Caleb the son of </a:t>
            </a:r>
            <a:r>
              <a:rPr lang="en-US" sz="4000" i="1" dirty="0" err="1"/>
              <a:t>Jephunneh</a:t>
            </a:r>
            <a:r>
              <a:rPr lang="en-US" sz="4000" i="1" dirty="0"/>
              <a:t> and Joshua the son of Nun. ‘Your children, however, whom you said would become a prey—I will bring them in, and they will know the land which you have rejected</a:t>
            </a:r>
            <a:r>
              <a:rPr lang="en-US" sz="4000" dirty="0"/>
              <a:t> (Num. 14:20–38).</a:t>
            </a:r>
            <a:endParaRPr lang="en-US" sz="4000" dirty="0">
              <a:solidFill>
                <a:srgbClr val="FFFF00"/>
              </a:solidFill>
            </a:endParaRPr>
          </a:p>
        </p:txBody>
      </p:sp>
      <p:sp>
        <p:nvSpPr>
          <p:cNvPr id="4" name="Slide Number Placeholder 3"/>
          <p:cNvSpPr>
            <a:spLocks noGrp="1"/>
          </p:cNvSpPr>
          <p:nvPr>
            <p:ph type="sldNum" sz="quarter" idx="12"/>
          </p:nvPr>
        </p:nvSpPr>
        <p:spPr/>
        <p:txBody>
          <a:bodyPr/>
          <a:lstStyle/>
          <a:p>
            <a:fld id="{2A013F82-EE5E-44EE-A61D-E31C6657F26F}" type="slidenum">
              <a:rPr lang="en-US" smtClean="0"/>
              <a:t>26</a:t>
            </a:fld>
            <a:endParaRPr lang="en-US" dirty="0"/>
          </a:p>
        </p:txBody>
      </p:sp>
      <p:sp>
        <p:nvSpPr>
          <p:cNvPr id="8"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solidFill>
                  <a:schemeClr val="tx1">
                    <a:lumMod val="50000"/>
                  </a:schemeClr>
                </a:solidFill>
              </a:rPr>
              <a:t>Grace &amp; Consequences (14:20-38)</a:t>
            </a:r>
          </a:p>
        </p:txBody>
      </p:sp>
    </p:spTree>
    <p:extLst>
      <p:ext uri="{BB962C8B-B14F-4D97-AF65-F5344CB8AC3E}">
        <p14:creationId xmlns:p14="http://schemas.microsoft.com/office/powerpoint/2010/main" val="3337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pPr>
              <a:spcAft>
                <a:spcPts val="1200"/>
              </a:spcAft>
            </a:pPr>
            <a:r>
              <a:rPr lang="en-US" sz="3999" b="1" dirty="0"/>
              <a:t>Grace pardons but also instructs.</a:t>
            </a:r>
          </a:p>
          <a:p>
            <a:pPr>
              <a:spcAft>
                <a:spcPts val="1200"/>
              </a:spcAft>
            </a:pPr>
            <a:r>
              <a:rPr lang="en-US" sz="3999" dirty="0"/>
              <a:t>They are pardoned / shown grace according to Moses’ word.</a:t>
            </a:r>
          </a:p>
          <a:p>
            <a:pPr>
              <a:spcAft>
                <a:spcPts val="1200"/>
              </a:spcAft>
            </a:pPr>
            <a:r>
              <a:rPr lang="en-US" sz="3999" dirty="0"/>
              <a:t>This pardon is a “glory promotion” initiative.</a:t>
            </a:r>
          </a:p>
          <a:p>
            <a:pPr>
              <a:spcAft>
                <a:spcPts val="1200"/>
              </a:spcAft>
            </a:pPr>
            <a:r>
              <a:rPr lang="en-US" sz="3999" dirty="0"/>
              <a:t>Israel’s 10th failure! Habitual testing of God and failing to listen. </a:t>
            </a:r>
            <a:r>
              <a:rPr lang="en-US" sz="3999" b="1" dirty="0">
                <a:solidFill>
                  <a:srgbClr val="FFFF00"/>
                </a:solidFill>
              </a:rPr>
              <a:t>Forgive ≠ Transform</a:t>
            </a:r>
          </a:p>
        </p:txBody>
      </p:sp>
      <p:sp>
        <p:nvSpPr>
          <p:cNvPr id="4" name="Slide Number Placeholder 3"/>
          <p:cNvSpPr>
            <a:spLocks noGrp="1"/>
          </p:cNvSpPr>
          <p:nvPr>
            <p:ph type="sldNum" sz="quarter" idx="12"/>
          </p:nvPr>
        </p:nvSpPr>
        <p:spPr/>
        <p:txBody>
          <a:bodyPr/>
          <a:lstStyle/>
          <a:p>
            <a:fld id="{2A013F82-EE5E-44EE-A61D-E31C6657F26F}" type="slidenum">
              <a:rPr lang="en-US" smtClean="0"/>
              <a:t>27</a:t>
            </a:fld>
            <a:endParaRPr lang="en-US"/>
          </a:p>
        </p:txBody>
      </p:sp>
      <p:sp>
        <p:nvSpPr>
          <p:cNvPr id="9"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solidFill>
                  <a:schemeClr val="tx1">
                    <a:lumMod val="50000"/>
                  </a:schemeClr>
                </a:solidFill>
              </a:rPr>
              <a:t>Grace &amp; Consequences (14:20-38)</a:t>
            </a:r>
          </a:p>
        </p:txBody>
      </p:sp>
    </p:spTree>
    <p:extLst>
      <p:ext uri="{BB962C8B-B14F-4D97-AF65-F5344CB8AC3E}">
        <p14:creationId xmlns:p14="http://schemas.microsoft.com/office/powerpoint/2010/main" val="16420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pPr>
              <a:spcAft>
                <a:spcPts val="1200"/>
              </a:spcAft>
            </a:pPr>
            <a:r>
              <a:rPr lang="en-US" sz="3999" dirty="0"/>
              <a:t>Preferred outcome – die in wilderness: Just as you have spoken, I will do – the danger of preferred outcomes. “God I think it would be better if you…” = </a:t>
            </a:r>
            <a:r>
              <a:rPr lang="en-US" sz="3999" b="1" dirty="0"/>
              <a:t>danger!</a:t>
            </a:r>
          </a:p>
          <a:p>
            <a:pPr>
              <a:spcAft>
                <a:spcPts val="1200"/>
              </a:spcAft>
            </a:pPr>
            <a:r>
              <a:rPr lang="en-US" sz="3999" dirty="0"/>
              <a:t>Caleb and Joshua = exceptions – God makes a poignant point.</a:t>
            </a:r>
          </a:p>
        </p:txBody>
      </p:sp>
      <p:sp>
        <p:nvSpPr>
          <p:cNvPr id="4" name="Slide Number Placeholder 3"/>
          <p:cNvSpPr>
            <a:spLocks noGrp="1"/>
          </p:cNvSpPr>
          <p:nvPr>
            <p:ph type="sldNum" sz="quarter" idx="12"/>
          </p:nvPr>
        </p:nvSpPr>
        <p:spPr/>
        <p:txBody>
          <a:bodyPr/>
          <a:lstStyle/>
          <a:p>
            <a:fld id="{2A013F82-EE5E-44EE-A61D-E31C6657F26F}" type="slidenum">
              <a:rPr lang="en-US" smtClean="0"/>
              <a:t>28</a:t>
            </a:fld>
            <a:endParaRPr lang="en-US"/>
          </a:p>
        </p:txBody>
      </p:sp>
      <p:sp>
        <p:nvSpPr>
          <p:cNvPr id="7"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solidFill>
                  <a:schemeClr val="tx1">
                    <a:lumMod val="50000"/>
                  </a:schemeClr>
                </a:solidFill>
              </a:rPr>
              <a:t>Grace &amp; Consequences (14:20-38)</a:t>
            </a:r>
          </a:p>
        </p:txBody>
      </p:sp>
    </p:spTree>
    <p:extLst>
      <p:ext uri="{BB962C8B-B14F-4D97-AF65-F5344CB8AC3E}">
        <p14:creationId xmlns:p14="http://schemas.microsoft.com/office/powerpoint/2010/main" val="18162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pPr>
              <a:spcAft>
                <a:spcPts val="1200"/>
              </a:spcAft>
            </a:pPr>
            <a:r>
              <a:rPr lang="en-US" sz="3999" dirty="0"/>
              <a:t>Your children – prophecy fail. Remember Principle #1 – Difference Maker!</a:t>
            </a:r>
          </a:p>
          <a:p>
            <a:pPr>
              <a:spcAft>
                <a:spcPts val="1200"/>
              </a:spcAft>
            </a:pPr>
            <a:r>
              <a:rPr lang="en-US" sz="3999" dirty="0"/>
              <a:t>Your children will consequentially be enrolled in a 38 year training program (to learn what you didn’t!) – P1, P2, &amp; P3.</a:t>
            </a:r>
          </a:p>
          <a:p>
            <a:pPr>
              <a:spcAft>
                <a:spcPts val="1200"/>
              </a:spcAft>
            </a:pPr>
            <a:r>
              <a:rPr lang="en-US" sz="3999" dirty="0"/>
              <a:t>Implied: Use regret to drive education of kids!</a:t>
            </a:r>
          </a:p>
        </p:txBody>
      </p:sp>
      <p:sp>
        <p:nvSpPr>
          <p:cNvPr id="4" name="Slide Number Placeholder 3"/>
          <p:cNvSpPr>
            <a:spLocks noGrp="1"/>
          </p:cNvSpPr>
          <p:nvPr>
            <p:ph type="sldNum" sz="quarter" idx="12"/>
          </p:nvPr>
        </p:nvSpPr>
        <p:spPr/>
        <p:txBody>
          <a:bodyPr/>
          <a:lstStyle/>
          <a:p>
            <a:fld id="{2A013F82-EE5E-44EE-A61D-E31C6657F26F}" type="slidenum">
              <a:rPr lang="en-US" smtClean="0"/>
              <a:t>29</a:t>
            </a:fld>
            <a:endParaRPr lang="en-US"/>
          </a:p>
        </p:txBody>
      </p:sp>
      <p:sp>
        <p:nvSpPr>
          <p:cNvPr id="8" name="Title 1"/>
          <p:cNvSpPr>
            <a:spLocks noGrp="1"/>
          </p:cNvSpPr>
          <p:nvPr>
            <p:ph type="title"/>
          </p:nvPr>
        </p:nvSpPr>
        <p:spPr>
          <a:xfrm>
            <a:off x="836612" y="228600"/>
            <a:ext cx="9066213" cy="761106"/>
          </a:xfrm>
        </p:spPr>
        <p:txBody>
          <a:bodyPr>
            <a:normAutofit/>
          </a:bodyPr>
          <a:lstStyle/>
          <a:p>
            <a:pPr marL="856993" indent="-856993">
              <a:buFont typeface="+mj-lt"/>
              <a:buAutoNum type="romanUcPeriod" startAt="5"/>
            </a:pPr>
            <a:r>
              <a:rPr lang="en-US" sz="3999" b="1" dirty="0">
                <a:solidFill>
                  <a:schemeClr val="tx1">
                    <a:lumMod val="50000"/>
                  </a:schemeClr>
                </a:solidFill>
              </a:rPr>
              <a:t>Grace &amp; Consequences (14:20-38)</a:t>
            </a:r>
          </a:p>
        </p:txBody>
      </p:sp>
    </p:spTree>
    <p:extLst>
      <p:ext uri="{BB962C8B-B14F-4D97-AF65-F5344CB8AC3E}">
        <p14:creationId xmlns:p14="http://schemas.microsoft.com/office/powerpoint/2010/main" val="198166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50" y="1101620"/>
            <a:ext cx="11249788" cy="5690191"/>
          </a:xfrm>
        </p:spPr>
        <p:txBody>
          <a:bodyPr>
            <a:noAutofit/>
          </a:bodyPr>
          <a:lstStyle/>
          <a:p>
            <a:pPr>
              <a:spcAft>
                <a:spcPts val="1200"/>
              </a:spcAft>
            </a:pPr>
            <a:r>
              <a:rPr lang="en-US" sz="3999" dirty="0">
                <a:solidFill>
                  <a:schemeClr val="tx1">
                    <a:lumMod val="50000"/>
                  </a:schemeClr>
                </a:solidFill>
              </a:rPr>
              <a:t>God gives us His gifts when we are ready for them.</a:t>
            </a:r>
          </a:p>
          <a:p>
            <a:pPr>
              <a:spcAft>
                <a:spcPts val="1200"/>
              </a:spcAft>
            </a:pPr>
            <a:r>
              <a:rPr lang="en-US" sz="3999" dirty="0"/>
              <a:t>In </a:t>
            </a:r>
            <a:r>
              <a:rPr lang="en-US" sz="3999" dirty="0" smtClean="0"/>
              <a:t>Numbers </a:t>
            </a:r>
            <a:r>
              <a:rPr lang="en-US" sz="3999" dirty="0"/>
              <a:t>14, Israel will demonstrate they are not ready to unwrap God’s good gift to them.</a:t>
            </a:r>
          </a:p>
          <a:p>
            <a:pPr>
              <a:spcAft>
                <a:spcPts val="1200"/>
              </a:spcAft>
            </a:pPr>
            <a:r>
              <a:rPr lang="en-US" sz="3999" dirty="0"/>
              <a:t>So God will prepare </a:t>
            </a:r>
            <a:r>
              <a:rPr lang="en-US" sz="3999" dirty="0" smtClean="0"/>
              <a:t>Israel’s children </a:t>
            </a:r>
            <a:r>
              <a:rPr lang="en-US" sz="3999" dirty="0"/>
              <a:t>to unwrap the gift. </a:t>
            </a:r>
            <a:r>
              <a:rPr lang="en-US" sz="3999" dirty="0">
                <a:solidFill>
                  <a:srgbClr val="FFFF00"/>
                </a:solidFill>
              </a:rPr>
              <a:t>This is not theoretical for us! P-Next!</a:t>
            </a:r>
          </a:p>
        </p:txBody>
      </p:sp>
      <p:sp>
        <p:nvSpPr>
          <p:cNvPr id="5" name="Slide Number Placeholder 4"/>
          <p:cNvSpPr>
            <a:spLocks noGrp="1"/>
          </p:cNvSpPr>
          <p:nvPr>
            <p:ph type="sldNum" sz="quarter" idx="12"/>
          </p:nvPr>
        </p:nvSpPr>
        <p:spPr/>
        <p:txBody>
          <a:bodyPr/>
          <a:lstStyle/>
          <a:p>
            <a:fld id="{2A013F82-EE5E-44EE-A61D-E31C6657F26F}" type="slidenum">
              <a:rPr lang="en-US" smtClean="0"/>
              <a:t>3</a:t>
            </a:fld>
            <a:endParaRPr lang="en-US"/>
          </a:p>
        </p:txBody>
      </p:sp>
      <p:sp>
        <p:nvSpPr>
          <p:cNvPr id="7" name="Title 1"/>
          <p:cNvSpPr txBox="1">
            <a:spLocks/>
          </p:cNvSpPr>
          <p:nvPr/>
        </p:nvSpPr>
        <p:spPr>
          <a:xfrm>
            <a:off x="684212" y="1"/>
            <a:ext cx="7266654" cy="838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3999" smtClean="0"/>
              <a:t>How God Gives Gifts</a:t>
            </a:r>
            <a:endParaRPr lang="en-US" sz="3999" dirty="0"/>
          </a:p>
        </p:txBody>
      </p:sp>
    </p:spTree>
    <p:extLst>
      <p:ext uri="{BB962C8B-B14F-4D97-AF65-F5344CB8AC3E}">
        <p14:creationId xmlns:p14="http://schemas.microsoft.com/office/powerpoint/2010/main" val="32288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13" y="457200"/>
            <a:ext cx="11053800" cy="5466313"/>
          </a:xfrm>
        </p:spPr>
        <p:txBody>
          <a:bodyPr>
            <a:noAutofit/>
          </a:bodyPr>
          <a:lstStyle/>
          <a:p>
            <a:pPr marL="0" indent="0">
              <a:spcAft>
                <a:spcPts val="1200"/>
              </a:spcAft>
              <a:buNone/>
            </a:pPr>
            <a:r>
              <a:rPr lang="en-US" sz="3999" b="1" dirty="0" smtClean="0"/>
              <a:t>God chooses the lesson, we choose the way – choose the easy way.</a:t>
            </a:r>
          </a:p>
          <a:p>
            <a:pPr>
              <a:spcAft>
                <a:spcPts val="1200"/>
              </a:spcAft>
            </a:pPr>
            <a:r>
              <a:rPr lang="en-US" sz="3999" dirty="0" smtClean="0"/>
              <a:t>What </a:t>
            </a:r>
            <a:r>
              <a:rPr lang="en-US" sz="3999" dirty="0"/>
              <a:t>challenge has God put before you? What is He giving give you that will involve cost? What hard thing is He asking you to do?</a:t>
            </a:r>
          </a:p>
          <a:p>
            <a:pPr>
              <a:spcAft>
                <a:spcPts val="1200"/>
              </a:spcAft>
            </a:pPr>
            <a:r>
              <a:rPr lang="en-US" sz="3999" dirty="0"/>
              <a:t>Remind yourself! P1, P2, and P3!</a:t>
            </a:r>
          </a:p>
          <a:p>
            <a:pPr>
              <a:spcAft>
                <a:spcPts val="1200"/>
              </a:spcAft>
            </a:pPr>
            <a:r>
              <a:rPr lang="en-US" sz="3999" dirty="0"/>
              <a:t>Now add one more: P4 - Learn the easy way!</a:t>
            </a:r>
          </a:p>
        </p:txBody>
      </p:sp>
      <p:sp>
        <p:nvSpPr>
          <p:cNvPr id="2" name="Slide Number Placeholder 1"/>
          <p:cNvSpPr>
            <a:spLocks noGrp="1"/>
          </p:cNvSpPr>
          <p:nvPr>
            <p:ph type="sldNum" sz="quarter" idx="12"/>
          </p:nvPr>
        </p:nvSpPr>
        <p:spPr/>
        <p:txBody>
          <a:bodyPr/>
          <a:lstStyle/>
          <a:p>
            <a:fld id="{2A013F82-EE5E-44EE-A61D-E31C6657F26F}" type="slidenum">
              <a:rPr lang="en-US" smtClean="0"/>
              <a:t>30</a:t>
            </a:fld>
            <a:endParaRPr lang="en-US"/>
          </a:p>
        </p:txBody>
      </p:sp>
    </p:spTree>
    <p:extLst>
      <p:ext uri="{BB962C8B-B14F-4D97-AF65-F5344CB8AC3E}">
        <p14:creationId xmlns:p14="http://schemas.microsoft.com/office/powerpoint/2010/main" val="426764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34" y="1101620"/>
            <a:ext cx="11264203" cy="5466313"/>
          </a:xfrm>
        </p:spPr>
        <p:txBody>
          <a:bodyPr>
            <a:noAutofit/>
          </a:bodyPr>
          <a:lstStyle/>
          <a:p>
            <a:pPr>
              <a:spcAft>
                <a:spcPts val="1200"/>
              </a:spcAft>
            </a:pPr>
            <a:r>
              <a:rPr lang="en-US" sz="3999" dirty="0"/>
              <a:t>Have you chosen something other than what God offered you?</a:t>
            </a:r>
          </a:p>
          <a:p>
            <a:pPr>
              <a:spcAft>
                <a:spcPts val="1200"/>
              </a:spcAft>
            </a:pPr>
            <a:r>
              <a:rPr lang="en-US" sz="3999" dirty="0"/>
              <a:t>Leverage regret into life lessons!</a:t>
            </a:r>
          </a:p>
          <a:p>
            <a:pPr>
              <a:spcAft>
                <a:spcPts val="1200"/>
              </a:spcAft>
            </a:pPr>
            <a:r>
              <a:rPr lang="en-US" sz="3999" dirty="0"/>
              <a:t>Will you say “yes” to God right here, right now?</a:t>
            </a:r>
          </a:p>
        </p:txBody>
      </p:sp>
      <p:sp>
        <p:nvSpPr>
          <p:cNvPr id="2" name="Slide Number Placeholder 1"/>
          <p:cNvSpPr>
            <a:spLocks noGrp="1"/>
          </p:cNvSpPr>
          <p:nvPr>
            <p:ph type="sldNum" sz="quarter" idx="12"/>
          </p:nvPr>
        </p:nvSpPr>
        <p:spPr/>
        <p:txBody>
          <a:bodyPr/>
          <a:lstStyle/>
          <a:p>
            <a:fld id="{2A013F82-EE5E-44EE-A61D-E31C6657F26F}" type="slidenum">
              <a:rPr lang="en-US" smtClean="0"/>
              <a:t>31</a:t>
            </a:fld>
            <a:endParaRPr lang="en-US"/>
          </a:p>
        </p:txBody>
      </p:sp>
    </p:spTree>
    <p:extLst>
      <p:ext uri="{BB962C8B-B14F-4D97-AF65-F5344CB8AC3E}">
        <p14:creationId xmlns:p14="http://schemas.microsoft.com/office/powerpoint/2010/main" val="29285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
            <a:ext cx="9980613" cy="790052"/>
          </a:xfrm>
        </p:spPr>
        <p:txBody>
          <a:bodyPr>
            <a:normAutofit/>
          </a:bodyPr>
          <a:lstStyle/>
          <a:p>
            <a:r>
              <a:rPr lang="en-US" sz="3999" dirty="0">
                <a:solidFill>
                  <a:srgbClr val="FFFF00"/>
                </a:solidFill>
              </a:rPr>
              <a:t>Review:</a:t>
            </a:r>
            <a:r>
              <a:rPr lang="en-US" sz="3999" dirty="0"/>
              <a:t> Principles Learned so Far</a:t>
            </a:r>
          </a:p>
        </p:txBody>
      </p:sp>
      <p:sp>
        <p:nvSpPr>
          <p:cNvPr id="3" name="Content Placeholder 2"/>
          <p:cNvSpPr>
            <a:spLocks noGrp="1"/>
          </p:cNvSpPr>
          <p:nvPr>
            <p:ph idx="1"/>
          </p:nvPr>
        </p:nvSpPr>
        <p:spPr>
          <a:xfrm>
            <a:off x="608012" y="971026"/>
            <a:ext cx="11154826" cy="5124974"/>
          </a:xfrm>
        </p:spPr>
        <p:txBody>
          <a:bodyPr>
            <a:noAutofit/>
          </a:bodyPr>
          <a:lstStyle/>
          <a:p>
            <a:pPr>
              <a:spcAft>
                <a:spcPts val="1200"/>
              </a:spcAft>
            </a:pPr>
            <a:r>
              <a:rPr lang="en-US" sz="3999" dirty="0"/>
              <a:t>#1 – God is our difference maker</a:t>
            </a:r>
            <a:r>
              <a:rPr lang="en-US" sz="3999" dirty="0" smtClean="0"/>
              <a:t>.</a:t>
            </a:r>
          </a:p>
          <a:p>
            <a:pPr>
              <a:spcAft>
                <a:spcPts val="1200"/>
              </a:spcAft>
            </a:pPr>
            <a:r>
              <a:rPr lang="en-US" sz="3999" dirty="0" smtClean="0"/>
              <a:t> #</a:t>
            </a:r>
            <a:r>
              <a:rPr lang="en-US" sz="3999" dirty="0"/>
              <a:t>2 – God’s grace is our protection</a:t>
            </a:r>
            <a:r>
              <a:rPr lang="en-US" sz="3999" dirty="0" smtClean="0"/>
              <a:t>.</a:t>
            </a:r>
            <a:endParaRPr lang="en-US" sz="3999" dirty="0"/>
          </a:p>
          <a:p>
            <a:pPr>
              <a:spcAft>
                <a:spcPts val="1200"/>
              </a:spcAft>
            </a:pPr>
            <a:r>
              <a:rPr lang="en-US" sz="3999" dirty="0"/>
              <a:t>#3 – God’s gifts are good</a:t>
            </a:r>
            <a:r>
              <a:rPr lang="en-US" sz="3999" dirty="0" smtClean="0"/>
              <a:t>.</a:t>
            </a:r>
            <a:endParaRPr lang="en-US" sz="3999" dirty="0"/>
          </a:p>
          <a:p>
            <a:pPr>
              <a:spcAft>
                <a:spcPts val="1200"/>
              </a:spcAft>
            </a:pPr>
            <a:r>
              <a:rPr lang="en-US" sz="3999" dirty="0"/>
              <a:t>#4 – God chooses the lesson, we choose the way. </a:t>
            </a:r>
            <a:r>
              <a:rPr lang="en-US" sz="3999" b="1" dirty="0">
                <a:solidFill>
                  <a:srgbClr val="FFFF00"/>
                </a:solidFill>
              </a:rPr>
              <a:t>So choose the easy way!</a:t>
            </a:r>
            <a:r>
              <a:rPr lang="en-US" sz="3999" dirty="0"/>
              <a:t> (Today)</a:t>
            </a:r>
          </a:p>
        </p:txBody>
      </p:sp>
      <p:sp>
        <p:nvSpPr>
          <p:cNvPr id="8" name="Slide Number Placeholder 7"/>
          <p:cNvSpPr>
            <a:spLocks noGrp="1"/>
          </p:cNvSpPr>
          <p:nvPr>
            <p:ph type="sldNum" sz="quarter" idx="12"/>
          </p:nvPr>
        </p:nvSpPr>
        <p:spPr/>
        <p:txBody>
          <a:bodyPr/>
          <a:lstStyle/>
          <a:p>
            <a:fld id="{2A013F82-EE5E-44EE-A61D-E31C6657F26F}" type="slidenum">
              <a:rPr lang="en-US" smtClean="0"/>
              <a:t>4</a:t>
            </a:fld>
            <a:endParaRPr lang="en-US"/>
          </a:p>
        </p:txBody>
      </p:sp>
    </p:spTree>
    <p:extLst>
      <p:ext uri="{BB962C8B-B14F-4D97-AF65-F5344CB8AC3E}">
        <p14:creationId xmlns:p14="http://schemas.microsoft.com/office/powerpoint/2010/main" val="9076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155219"/>
            <a:ext cx="6277867" cy="837306"/>
          </a:xfrm>
        </p:spPr>
        <p:txBody>
          <a:bodyPr>
            <a:normAutofit/>
          </a:bodyPr>
          <a:lstStyle/>
          <a:p>
            <a:r>
              <a:rPr lang="en-US" sz="3999" dirty="0"/>
              <a:t>Intro to </a:t>
            </a:r>
            <a:r>
              <a:rPr lang="en-US" sz="3999" dirty="0" err="1"/>
              <a:t>Num</a:t>
            </a:r>
            <a:r>
              <a:rPr lang="en-US" sz="3999" dirty="0"/>
              <a:t> 14</a:t>
            </a:r>
          </a:p>
        </p:txBody>
      </p:sp>
      <p:sp>
        <p:nvSpPr>
          <p:cNvPr id="3" name="Content Placeholder 2"/>
          <p:cNvSpPr>
            <a:spLocks noGrp="1"/>
          </p:cNvSpPr>
          <p:nvPr>
            <p:ph idx="1"/>
          </p:nvPr>
        </p:nvSpPr>
        <p:spPr>
          <a:xfrm>
            <a:off x="912812" y="1101621"/>
            <a:ext cx="10850026" cy="4994380"/>
          </a:xfrm>
        </p:spPr>
        <p:txBody>
          <a:bodyPr>
            <a:noAutofit/>
          </a:bodyPr>
          <a:lstStyle/>
          <a:p>
            <a:pPr>
              <a:spcAft>
                <a:spcPts val="1200"/>
              </a:spcAft>
            </a:pPr>
            <a:r>
              <a:rPr lang="en-US" sz="3999" dirty="0"/>
              <a:t>At the Wilderness of </a:t>
            </a:r>
            <a:r>
              <a:rPr lang="en-US" sz="3999" dirty="0" err="1"/>
              <a:t>Paran</a:t>
            </a:r>
            <a:r>
              <a:rPr lang="en-US" sz="3999" dirty="0"/>
              <a:t>, Israel will make a “stupid decision for the record books.” </a:t>
            </a:r>
          </a:p>
          <a:p>
            <a:pPr lvl="1">
              <a:spcAft>
                <a:spcPts val="1200"/>
              </a:spcAft>
            </a:pPr>
            <a:r>
              <a:rPr lang="en-US" sz="3999" dirty="0"/>
              <a:t>Day One – The 12 spies </a:t>
            </a:r>
            <a:r>
              <a:rPr lang="en-US" sz="3999" dirty="0" smtClean="0"/>
              <a:t>return</a:t>
            </a:r>
          </a:p>
          <a:p>
            <a:pPr lvl="1">
              <a:spcAft>
                <a:spcPts val="1200"/>
              </a:spcAft>
            </a:pPr>
            <a:r>
              <a:rPr lang="en-US" sz="3999" dirty="0" smtClean="0"/>
              <a:t>Day </a:t>
            </a:r>
            <a:r>
              <a:rPr lang="en-US" sz="3999" dirty="0"/>
              <a:t>Two – Israel says “no” to God (Today)</a:t>
            </a:r>
          </a:p>
          <a:p>
            <a:pPr lvl="1">
              <a:spcAft>
                <a:spcPts val="1200"/>
              </a:spcAft>
            </a:pPr>
            <a:r>
              <a:rPr lang="en-US" sz="3999" dirty="0"/>
              <a:t>Day Three – Israel wants a </a:t>
            </a:r>
            <a:r>
              <a:rPr lang="en-US" sz="3999" dirty="0" smtClean="0"/>
              <a:t>do-over</a:t>
            </a:r>
            <a:endParaRPr lang="en-US" sz="3999" dirty="0"/>
          </a:p>
        </p:txBody>
      </p:sp>
      <p:sp>
        <p:nvSpPr>
          <p:cNvPr id="5" name="Slide Number Placeholder 4"/>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2588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50" y="22394"/>
            <a:ext cx="9904412" cy="970131"/>
          </a:xfrm>
        </p:spPr>
        <p:txBody>
          <a:bodyPr>
            <a:normAutofit/>
          </a:bodyPr>
          <a:lstStyle/>
          <a:p>
            <a:r>
              <a:rPr lang="en-US" sz="3999" dirty="0"/>
              <a:t>Their Mistake is Our Gain</a:t>
            </a:r>
          </a:p>
        </p:txBody>
      </p:sp>
      <p:sp>
        <p:nvSpPr>
          <p:cNvPr id="3" name="Content Placeholder 2"/>
          <p:cNvSpPr>
            <a:spLocks noGrp="1"/>
          </p:cNvSpPr>
          <p:nvPr>
            <p:ph idx="1"/>
          </p:nvPr>
        </p:nvSpPr>
        <p:spPr>
          <a:xfrm>
            <a:off x="523931" y="1101620"/>
            <a:ext cx="11238906" cy="5466313"/>
          </a:xfrm>
        </p:spPr>
        <p:txBody>
          <a:bodyPr>
            <a:noAutofit/>
          </a:bodyPr>
          <a:lstStyle/>
          <a:p>
            <a:pPr>
              <a:spcAft>
                <a:spcPts val="1200"/>
              </a:spcAft>
            </a:pPr>
            <a:r>
              <a:rPr lang="en-US" sz="3799" dirty="0"/>
              <a:t>Paul explains the purpose of Numbers:</a:t>
            </a:r>
          </a:p>
          <a:p>
            <a:pPr>
              <a:spcAft>
                <a:spcPts val="1200"/>
              </a:spcAft>
            </a:pPr>
            <a:r>
              <a:rPr lang="en-US" sz="3799" i="1" dirty="0"/>
              <a:t>Nevertheless, with most of them God was not well-pleased; for they were laid low in the wilderness.</a:t>
            </a:r>
            <a:r>
              <a:rPr lang="en-US" sz="3799" dirty="0"/>
              <a:t> ...</a:t>
            </a:r>
            <a:r>
              <a:rPr lang="en-US" sz="3799" i="1" dirty="0"/>
              <a:t>Now these things happened to them </a:t>
            </a:r>
            <a:r>
              <a:rPr lang="en-US" sz="3799" i="1" dirty="0">
                <a:solidFill>
                  <a:srgbClr val="FFFF00"/>
                </a:solidFill>
              </a:rPr>
              <a:t>as an example,</a:t>
            </a:r>
            <a:r>
              <a:rPr lang="en-US" sz="3799" i="1" dirty="0"/>
              <a:t> and they were </a:t>
            </a:r>
            <a:r>
              <a:rPr lang="en-US" sz="3799" i="1" dirty="0">
                <a:solidFill>
                  <a:srgbClr val="FFFF00"/>
                </a:solidFill>
              </a:rPr>
              <a:t>written for our instruction,</a:t>
            </a:r>
            <a:r>
              <a:rPr lang="en-US" sz="3799" i="1" dirty="0"/>
              <a:t> upon whom the ends of the ages have come</a:t>
            </a:r>
            <a:r>
              <a:rPr lang="en-US" sz="3799" dirty="0"/>
              <a:t> (1 Cor. 10:5, 11).    </a:t>
            </a:r>
          </a:p>
        </p:txBody>
      </p:sp>
      <p:sp>
        <p:nvSpPr>
          <p:cNvPr id="5" name="Slide Number Placeholder 4"/>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67283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750" y="0"/>
            <a:ext cx="9399249" cy="970131"/>
          </a:xfrm>
        </p:spPr>
        <p:txBody>
          <a:bodyPr>
            <a:normAutofit/>
          </a:bodyPr>
          <a:lstStyle/>
          <a:p>
            <a:r>
              <a:rPr lang="en-US" sz="3999" dirty="0"/>
              <a:t>Outline of Number 14</a:t>
            </a:r>
          </a:p>
        </p:txBody>
      </p:sp>
      <p:sp>
        <p:nvSpPr>
          <p:cNvPr id="3" name="Content Placeholder 2"/>
          <p:cNvSpPr>
            <a:spLocks noGrp="1"/>
          </p:cNvSpPr>
          <p:nvPr>
            <p:ph idx="1"/>
          </p:nvPr>
        </p:nvSpPr>
        <p:spPr>
          <a:xfrm>
            <a:off x="1063751" y="1101620"/>
            <a:ext cx="10699086" cy="5466313"/>
          </a:xfrm>
        </p:spPr>
        <p:txBody>
          <a:bodyPr>
            <a:noAutofit/>
          </a:bodyPr>
          <a:lstStyle/>
          <a:p>
            <a:pPr marL="856993" indent="-856993">
              <a:buFont typeface="+mj-lt"/>
              <a:buAutoNum type="romanUcPeriod"/>
            </a:pPr>
            <a:r>
              <a:rPr lang="en-US" sz="4399" b="1" dirty="0"/>
              <a:t>Israel’s Preferred Future (14:1-4)</a:t>
            </a:r>
          </a:p>
          <a:p>
            <a:pPr marL="856993" indent="-856993">
              <a:buFont typeface="+mj-lt"/>
              <a:buAutoNum type="romanUcPeriod"/>
            </a:pPr>
            <a:r>
              <a:rPr lang="it-IT" sz="4399" b="1" dirty="0"/>
              <a:t>Israel’s Core Problem (14:5-10)</a:t>
            </a:r>
          </a:p>
          <a:p>
            <a:pPr marL="856993" indent="-856993">
              <a:buFont typeface="+mj-lt"/>
              <a:buAutoNum type="romanUcPeriod"/>
            </a:pPr>
            <a:r>
              <a:rPr lang="en-US" sz="4399" b="1" dirty="0"/>
              <a:t>	God’s Proposal (14:11-12)</a:t>
            </a:r>
          </a:p>
          <a:p>
            <a:pPr marL="856993" indent="-856993">
              <a:buFont typeface="+mj-lt"/>
              <a:buAutoNum type="romanUcPeriod"/>
            </a:pPr>
            <a:r>
              <a:rPr lang="en-US" sz="4399" b="1" dirty="0"/>
              <a:t>Moses’ Plea (14:13-19)</a:t>
            </a:r>
          </a:p>
          <a:p>
            <a:pPr marL="856993" indent="-856993">
              <a:buFont typeface="+mj-lt"/>
              <a:buAutoNum type="romanUcPeriod"/>
            </a:pPr>
            <a:r>
              <a:rPr lang="en-US" sz="4399" b="1" dirty="0"/>
              <a:t>Grace &amp; Consequences (14:20-38)</a:t>
            </a:r>
            <a:endParaRPr lang="en-US" sz="4399" dirty="0"/>
          </a:p>
        </p:txBody>
      </p:sp>
      <p:sp>
        <p:nvSpPr>
          <p:cNvPr id="4" name="Slide Number Placeholder 3"/>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5831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0"/>
            <a:ext cx="10437813" cy="970131"/>
          </a:xfrm>
        </p:spPr>
        <p:txBody>
          <a:bodyPr>
            <a:normAutofit/>
          </a:bodyPr>
          <a:lstStyle/>
          <a:p>
            <a:pPr marL="856993" indent="-856993">
              <a:buFont typeface="+mj-lt"/>
              <a:buAutoNum type="romanUcPeriod"/>
            </a:pPr>
            <a:r>
              <a:rPr lang="en-US" sz="3999" dirty="0"/>
              <a:t>Israel’s Preferred Future (14:1-4)</a:t>
            </a:r>
          </a:p>
        </p:txBody>
      </p:sp>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999" i="1" dirty="0"/>
              <a:t>Then all the congregation lifted up their voices and cried, and the people wept that night. All the sons of Israel grumbled against Moses and Aaron; and the whole congregation said to them, “Would that we had died in the land of Egypt! Or would that we had died in this wilderness! </a:t>
            </a:r>
            <a:endParaRPr lang="en-US" sz="3999" dirty="0">
              <a:solidFill>
                <a:srgbClr val="FFFF00"/>
              </a:solidFill>
            </a:endParaRPr>
          </a:p>
        </p:txBody>
      </p:sp>
      <p:sp>
        <p:nvSpPr>
          <p:cNvPr id="5" name="Slide Number Placeholder 4"/>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92725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51" y="1101620"/>
            <a:ext cx="10699086" cy="5466313"/>
          </a:xfrm>
        </p:spPr>
        <p:txBody>
          <a:bodyPr>
            <a:noAutofit/>
          </a:bodyPr>
          <a:lstStyle/>
          <a:p>
            <a:pPr marL="0" indent="0">
              <a:buNone/>
            </a:pPr>
            <a:r>
              <a:rPr lang="en-US" sz="3999" i="1" dirty="0"/>
              <a:t>Why is the Lord bringing us into this land, to fall by the sword? Our wives and our little ones will become plunder; would it not be better for us to return to Egypt?” So they said to one another, “Let us appoint a leader and return to Egypt”</a:t>
            </a:r>
            <a:r>
              <a:rPr lang="en-US" sz="3999" dirty="0"/>
              <a:t> (Numbers 14:1–4).</a:t>
            </a:r>
          </a:p>
        </p:txBody>
      </p:sp>
      <p:sp>
        <p:nvSpPr>
          <p:cNvPr id="4" name="Slide Number Placeholder 3"/>
          <p:cNvSpPr>
            <a:spLocks noGrp="1"/>
          </p:cNvSpPr>
          <p:nvPr>
            <p:ph type="sldNum" sz="quarter" idx="12"/>
          </p:nvPr>
        </p:nvSpPr>
        <p:spPr/>
        <p:txBody>
          <a:bodyPr/>
          <a:lstStyle/>
          <a:p>
            <a:fld id="{2A013F82-EE5E-44EE-A61D-E31C6657F26F}" type="slidenum">
              <a:rPr lang="en-US" smtClean="0"/>
              <a:t>9</a:t>
            </a:fld>
            <a:endParaRPr lang="en-US"/>
          </a:p>
        </p:txBody>
      </p:sp>
      <p:sp>
        <p:nvSpPr>
          <p:cNvPr id="8" name="Title 1"/>
          <p:cNvSpPr>
            <a:spLocks noGrp="1"/>
          </p:cNvSpPr>
          <p:nvPr>
            <p:ph type="title"/>
          </p:nvPr>
        </p:nvSpPr>
        <p:spPr>
          <a:xfrm>
            <a:off x="912812" y="0"/>
            <a:ext cx="10437813" cy="970131"/>
          </a:xfrm>
        </p:spPr>
        <p:txBody>
          <a:bodyPr>
            <a:normAutofit/>
          </a:bodyPr>
          <a:lstStyle/>
          <a:p>
            <a:pPr marL="856993" indent="-856993">
              <a:buFont typeface="+mj-lt"/>
              <a:buAutoNum type="romanUcPeriod"/>
            </a:pPr>
            <a:r>
              <a:rPr lang="en-US" sz="3999" dirty="0"/>
              <a:t>Israel’s Preferred Future (14:1-4)</a:t>
            </a:r>
          </a:p>
        </p:txBody>
      </p:sp>
    </p:spTree>
    <p:extLst>
      <p:ext uri="{BB962C8B-B14F-4D97-AF65-F5344CB8AC3E}">
        <p14:creationId xmlns:p14="http://schemas.microsoft.com/office/powerpoint/2010/main" val="3659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2243</TotalTime>
  <Words>1870</Words>
  <Application>Microsoft Office PowerPoint</Application>
  <PresentationFormat>Custom</PresentationFormat>
  <Paragraphs>133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Corbel</vt:lpstr>
      <vt:lpstr>Digital Blue Tunnel 16x9</vt:lpstr>
      <vt:lpstr>The Day Israel Blew It</vt:lpstr>
      <vt:lpstr>How God Gives Gifts</vt:lpstr>
      <vt:lpstr>PowerPoint Presentation</vt:lpstr>
      <vt:lpstr>Review: Principles Learned so Far</vt:lpstr>
      <vt:lpstr>Intro to Num 14</vt:lpstr>
      <vt:lpstr>Their Mistake is Our Gain</vt:lpstr>
      <vt:lpstr>Outline of Number 14</vt:lpstr>
      <vt:lpstr>Israel’s Preferred Future (14:1-4)</vt:lpstr>
      <vt:lpstr>Israel’s Preferred Future (14:1-4)</vt:lpstr>
      <vt:lpstr>Israel would rather die in the wilderness</vt:lpstr>
      <vt:lpstr>Israel would rather die in the wilderness</vt:lpstr>
      <vt:lpstr>Israel’s Core Problem (14:5-10)</vt:lpstr>
      <vt:lpstr>Israel’s Core Problem (14:5-10)</vt:lpstr>
      <vt:lpstr>PowerPoint Presentation</vt:lpstr>
      <vt:lpstr>Israel’s Core Problem (14:5-10)</vt:lpstr>
      <vt:lpstr>PowerPoint Presentation</vt:lpstr>
      <vt:lpstr>God’s Proposal (14:11-12)</vt:lpstr>
      <vt:lpstr>PowerPoint Presentation</vt:lpstr>
      <vt:lpstr>God’s Proposal (14:11-12)</vt:lpstr>
      <vt:lpstr>Moses Plea (14:13-19)</vt:lpstr>
      <vt:lpstr>PowerPoint Presentation</vt:lpstr>
      <vt:lpstr>PowerPoint Presentation</vt:lpstr>
      <vt:lpstr>PowerPoint Presentation</vt:lpstr>
      <vt:lpstr>Grace &amp; Consequences (14:20-38)</vt:lpstr>
      <vt:lpstr>Grace &amp; Consequences (14:20-38)</vt:lpstr>
      <vt:lpstr>Grace &amp; Consequences (14:20-38)</vt:lpstr>
      <vt:lpstr>Grace &amp; Consequences (14:20-38)</vt:lpstr>
      <vt:lpstr>Grace &amp; Consequences (14:20-38)</vt:lpstr>
      <vt:lpstr>Grace &amp; Consequences (14:20-38)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dc:title>
  <dc:creator>Jim Fleming</dc:creator>
  <cp:lastModifiedBy>Jim Fleming</cp:lastModifiedBy>
  <cp:revision>143</cp:revision>
  <cp:lastPrinted>2021-11-21T04:28:32Z</cp:lastPrinted>
  <dcterms:created xsi:type="dcterms:W3CDTF">2021-10-26T04:35:21Z</dcterms:created>
  <dcterms:modified xsi:type="dcterms:W3CDTF">2021-12-01T05:12:47Z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