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32"/>
  </p:notesMasterIdLst>
  <p:handoutMasterIdLst>
    <p:handoutMasterId r:id="rId33"/>
  </p:handoutMasterIdLst>
  <p:sldIdLst>
    <p:sldId id="343" r:id="rId5"/>
    <p:sldId id="391" r:id="rId6"/>
    <p:sldId id="358" r:id="rId7"/>
    <p:sldId id="322" r:id="rId8"/>
    <p:sldId id="324" r:id="rId9"/>
    <p:sldId id="392" r:id="rId10"/>
    <p:sldId id="393" r:id="rId11"/>
    <p:sldId id="394" r:id="rId12"/>
    <p:sldId id="396" r:id="rId13"/>
    <p:sldId id="395" r:id="rId14"/>
    <p:sldId id="398" r:id="rId15"/>
    <p:sldId id="399" r:id="rId16"/>
    <p:sldId id="401" r:id="rId17"/>
    <p:sldId id="402" r:id="rId18"/>
    <p:sldId id="404" r:id="rId19"/>
    <p:sldId id="405" r:id="rId20"/>
    <p:sldId id="406" r:id="rId21"/>
    <p:sldId id="407" r:id="rId22"/>
    <p:sldId id="408" r:id="rId23"/>
    <p:sldId id="414" r:id="rId24"/>
    <p:sldId id="410" r:id="rId25"/>
    <p:sldId id="409" r:id="rId26"/>
    <p:sldId id="411" r:id="rId27"/>
    <p:sldId id="412" r:id="rId28"/>
    <p:sldId id="413" r:id="rId29"/>
    <p:sldId id="415" r:id="rId30"/>
    <p:sldId id="416" r:id="rId3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97" d="100"/>
          <a:sy n="97" d="100"/>
        </p:scale>
        <p:origin x="78" y="48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9/22/2021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9/22/2021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3785652"/>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One Heart: I Love Him</a:t>
            </a:r>
          </a:p>
          <a:p>
            <a:pPr marL="742950" indent="-742950">
              <a:spcAft>
                <a:spcPts val="1200"/>
              </a:spcAft>
              <a:buFont typeface="+mj-lt"/>
              <a:buAutoNum type="arabicPeriod"/>
            </a:pPr>
            <a:r>
              <a:rPr lang="en-US" sz="4000" dirty="0" smtClean="0"/>
              <a:t>One Way: I Trust Him.</a:t>
            </a:r>
          </a:p>
          <a:p>
            <a:pPr marL="742950" indent="-742950">
              <a:spcAft>
                <a:spcPts val="1200"/>
              </a:spcAft>
              <a:buFont typeface="+mj-lt"/>
              <a:buAutoNum type="arabicPeriod"/>
            </a:pPr>
            <a:r>
              <a:rPr lang="en-US" sz="4000" dirty="0" smtClean="0"/>
              <a:t>One Truth: I Believe His Word.</a:t>
            </a:r>
          </a:p>
          <a:p>
            <a:pPr marL="742950" indent="-742950">
              <a:spcAft>
                <a:spcPts val="1200"/>
              </a:spcAft>
              <a:buFont typeface="+mj-lt"/>
              <a:buAutoNum type="arabicPeriod"/>
            </a:pPr>
            <a:r>
              <a:rPr lang="en-US" sz="4000" dirty="0" smtClean="0"/>
              <a:t>One Life: My Very Life is in Him.</a:t>
            </a:r>
          </a:p>
        </p:txBody>
      </p:sp>
      <p:sp>
        <p:nvSpPr>
          <p:cNvPr id="2" name="TextBox 1"/>
          <p:cNvSpPr txBox="1"/>
          <p:nvPr/>
        </p:nvSpPr>
        <p:spPr>
          <a:xfrm>
            <a:off x="430823" y="4580792"/>
            <a:ext cx="10650043" cy="1446550"/>
          </a:xfrm>
          <a:prstGeom prst="rect">
            <a:avLst/>
          </a:prstGeom>
          <a:noFill/>
        </p:spPr>
        <p:txBody>
          <a:bodyPr wrap="square" rtlCol="0">
            <a:spAutoFit/>
          </a:bodyPr>
          <a:lstStyle/>
          <a:p>
            <a:r>
              <a:rPr lang="en-US" sz="4400" dirty="0" smtClean="0"/>
              <a:t>These are the non-negotiables, the defining virtues, our life-line until Jesus returns.</a:t>
            </a:r>
            <a:endParaRPr lang="en-US" sz="4400" dirty="0"/>
          </a:p>
        </p:txBody>
      </p:sp>
    </p:spTree>
    <p:extLst>
      <p:ext uri="{BB962C8B-B14F-4D97-AF65-F5344CB8AC3E}">
        <p14:creationId xmlns:p14="http://schemas.microsoft.com/office/powerpoint/2010/main" val="51458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3812664" cy="507075"/>
          </a:xfrm>
        </p:spPr>
        <p:txBody>
          <a:bodyPr>
            <a:normAutofit/>
          </a:bodyPr>
          <a:lstStyle/>
          <a:p>
            <a:r>
              <a:rPr lang="en-US" sz="2000" b="1" dirty="0">
                <a:solidFill>
                  <a:schemeClr val="tx1"/>
                </a:solidFill>
              </a:rPr>
              <a:t>Is salvation chosen or given?</a:t>
            </a:r>
          </a:p>
        </p:txBody>
      </p:sp>
      <p:sp>
        <p:nvSpPr>
          <p:cNvPr id="6" name="Content Placeholder 5"/>
          <p:cNvSpPr>
            <a:spLocks noGrp="1"/>
          </p:cNvSpPr>
          <p:nvPr>
            <p:ph idx="1"/>
          </p:nvPr>
        </p:nvSpPr>
        <p:spPr>
          <a:xfrm>
            <a:off x="542485" y="788133"/>
            <a:ext cx="11080946" cy="5973152"/>
          </a:xfrm>
        </p:spPr>
        <p:txBody>
          <a:bodyPr>
            <a:noAutofit/>
          </a:bodyPr>
          <a:lstStyle/>
          <a:p>
            <a:r>
              <a:rPr lang="en-US" sz="4000" dirty="0" smtClean="0"/>
              <a:t>“</a:t>
            </a:r>
            <a:r>
              <a:rPr lang="en-US" sz="4000" dirty="0"/>
              <a:t>Only those whom I have chosen” verses</a:t>
            </a:r>
            <a:r>
              <a:rPr lang="en-US" sz="4000" dirty="0" smtClean="0"/>
              <a:t>:</a:t>
            </a:r>
            <a:endParaRPr lang="en-US" sz="4000" dirty="0"/>
          </a:p>
          <a:p>
            <a:r>
              <a:rPr lang="en-US" sz="4000" i="1" dirty="0" smtClean="0"/>
              <a:t>When </a:t>
            </a:r>
            <a:r>
              <a:rPr lang="en-US" sz="4000" i="1" dirty="0"/>
              <a:t>the Gentiles heard this, they began rejoicing and glorifying the word of the Lord; and as many as had been appointed to eternal life </a:t>
            </a:r>
            <a:r>
              <a:rPr lang="en-US" sz="4000" i="1" dirty="0" smtClean="0"/>
              <a:t>believed</a:t>
            </a:r>
            <a:r>
              <a:rPr lang="en-US" sz="4000" dirty="0" smtClean="0"/>
              <a:t> </a:t>
            </a:r>
            <a:r>
              <a:rPr lang="en-US" sz="4000" dirty="0"/>
              <a:t>(Acts 13:48</a:t>
            </a:r>
            <a:r>
              <a:rPr lang="en-US" sz="4000" dirty="0" smtClean="0"/>
              <a:t>).</a:t>
            </a:r>
          </a:p>
          <a:p>
            <a:r>
              <a:rPr lang="en-US" sz="4000" i="1" dirty="0"/>
              <a:t>[God] has saved us and called us with a holy calling, not according to our works, but according to His own purpose and grace which was granted us in Christ Jesus from all eternity</a:t>
            </a:r>
            <a:r>
              <a:rPr lang="en-US" sz="4000" dirty="0"/>
              <a:t> (2 Timothy 1:9).</a:t>
            </a:r>
          </a:p>
          <a:p>
            <a:endParaRPr lang="en-US" sz="4000" dirty="0"/>
          </a:p>
        </p:txBody>
      </p:sp>
    </p:spTree>
    <p:extLst>
      <p:ext uri="{BB962C8B-B14F-4D97-AF65-F5344CB8AC3E}">
        <p14:creationId xmlns:p14="http://schemas.microsoft.com/office/powerpoint/2010/main" val="85837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4562" y="369278"/>
            <a:ext cx="10913892" cy="6312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4000" b="1" dirty="0" smtClean="0"/>
              <a:t>Two benefits of affirming both:</a:t>
            </a:r>
          </a:p>
          <a:p>
            <a:pPr marL="742950" indent="-742950">
              <a:spcAft>
                <a:spcPts val="1200"/>
              </a:spcAft>
              <a:buFont typeface="+mj-lt"/>
              <a:buAutoNum type="arabicPeriod"/>
            </a:pPr>
            <a:r>
              <a:rPr lang="en-US" sz="4000" u="sng" dirty="0" smtClean="0"/>
              <a:t>The man who is in Hell has only himself to blame </a:t>
            </a:r>
            <a:r>
              <a:rPr lang="en-US" sz="4000" dirty="0" smtClean="0"/>
              <a:t>– He rejected a bona fide offer of salvation.</a:t>
            </a:r>
          </a:p>
          <a:p>
            <a:pPr marL="742950" indent="-742950">
              <a:spcAft>
                <a:spcPts val="1200"/>
              </a:spcAft>
              <a:buFont typeface="+mj-lt"/>
              <a:buAutoNum type="arabicPeriod"/>
            </a:pPr>
            <a:r>
              <a:rPr lang="en-US" sz="4000" u="sng" dirty="0" smtClean="0"/>
              <a:t>The man who is in Heaven has </a:t>
            </a:r>
            <a:r>
              <a:rPr lang="en-US" sz="4000" u="sng" dirty="0" smtClean="0"/>
              <a:t>only God to thank</a:t>
            </a:r>
            <a:r>
              <a:rPr lang="en-US" sz="4000" dirty="0" smtClean="0"/>
              <a:t> – </a:t>
            </a:r>
            <a:r>
              <a:rPr lang="en-US" sz="4000" dirty="0" smtClean="0"/>
              <a:t>He is there because God graciously chose </a:t>
            </a:r>
            <a:r>
              <a:rPr lang="en-US" sz="4000" dirty="0" smtClean="0"/>
              <a:t>him / no room for pride.</a:t>
            </a:r>
            <a:endParaRPr lang="en-US" sz="4000" dirty="0" smtClean="0"/>
          </a:p>
          <a:p>
            <a:r>
              <a:rPr lang="en-US" sz="4000" b="1" dirty="0"/>
              <a:t>Because Scripture affirms both, so do I!</a:t>
            </a:r>
          </a:p>
          <a:p>
            <a:r>
              <a:rPr lang="en-US" sz="4000" dirty="0"/>
              <a:t>The </a:t>
            </a:r>
            <a:r>
              <a:rPr lang="en-US" sz="4000" dirty="0" smtClean="0"/>
              <a:t>arch </a:t>
            </a:r>
            <a:r>
              <a:rPr lang="en-US" sz="4000" dirty="0" smtClean="0"/>
              <a:t>example</a:t>
            </a:r>
            <a:endParaRPr lang="en-US" sz="4000" dirty="0"/>
          </a:p>
        </p:txBody>
      </p:sp>
    </p:spTree>
    <p:extLst>
      <p:ext uri="{BB962C8B-B14F-4D97-AF65-F5344CB8AC3E}">
        <p14:creationId xmlns:p14="http://schemas.microsoft.com/office/powerpoint/2010/main" val="428396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a:bodyPr>
          <a:lstStyle/>
          <a:p>
            <a:r>
              <a:rPr lang="en-US" sz="2000" b="1" dirty="0">
                <a:solidFill>
                  <a:schemeClr val="tx1"/>
                </a:solidFill>
              </a:rPr>
              <a:t>Exposition: John </a:t>
            </a:r>
            <a:r>
              <a:rPr lang="en-US" sz="2000" b="1" dirty="0" smtClean="0">
                <a:solidFill>
                  <a:schemeClr val="tx1"/>
                </a:solidFill>
              </a:rPr>
              <a:t>17:1-3</a:t>
            </a:r>
            <a:endParaRPr lang="en-US" sz="2000" b="1" dirty="0">
              <a:solidFill>
                <a:schemeClr val="tx1"/>
              </a:solidFill>
            </a:endParaRPr>
          </a:p>
        </p:txBody>
      </p:sp>
      <p:sp>
        <p:nvSpPr>
          <p:cNvPr id="3" name="Content Placeholder 2"/>
          <p:cNvSpPr>
            <a:spLocks noGrp="1"/>
          </p:cNvSpPr>
          <p:nvPr>
            <p:ph idx="1"/>
          </p:nvPr>
        </p:nvSpPr>
        <p:spPr>
          <a:xfrm>
            <a:off x="542485" y="507077"/>
            <a:ext cx="10913892" cy="1225008"/>
          </a:xfrm>
        </p:spPr>
        <p:txBody>
          <a:bodyPr>
            <a:noAutofit/>
          </a:bodyPr>
          <a:lstStyle/>
          <a:p>
            <a:pPr marL="0" indent="0">
              <a:spcAft>
                <a:spcPts val="1200"/>
              </a:spcAft>
              <a:buNone/>
            </a:pPr>
            <a:r>
              <a:rPr lang="en-US" sz="4000" dirty="0" smtClean="0"/>
              <a:t>Vs 3 – </a:t>
            </a:r>
            <a:r>
              <a:rPr lang="en-US" sz="4000" dirty="0"/>
              <a:t>This is eternal life, that they may know You, the only </a:t>
            </a:r>
            <a:r>
              <a:rPr lang="en-US" sz="4000" dirty="0">
                <a:solidFill>
                  <a:schemeClr val="tx1"/>
                </a:solidFill>
              </a:rPr>
              <a:t>true God</a:t>
            </a:r>
            <a:r>
              <a:rPr lang="en-US" sz="4000" dirty="0"/>
              <a:t>, and Jesus Christ whom You have sent.</a:t>
            </a:r>
            <a:endParaRPr lang="en-US" sz="4000" i="1" dirty="0" smtClean="0"/>
          </a:p>
        </p:txBody>
      </p:sp>
      <p:sp>
        <p:nvSpPr>
          <p:cNvPr id="5" name="Content Placeholder 2"/>
          <p:cNvSpPr txBox="1">
            <a:spLocks/>
          </p:cNvSpPr>
          <p:nvPr/>
        </p:nvSpPr>
        <p:spPr>
          <a:xfrm>
            <a:off x="542485" y="2312377"/>
            <a:ext cx="10913892" cy="41587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a:t>The essence of eternal life is an intimate, continuous, dynamic relationship with God and with His Son, </a:t>
            </a:r>
            <a:r>
              <a:rPr lang="en-US" sz="4000" dirty="0" smtClean="0"/>
              <a:t>Jesus.</a:t>
            </a:r>
          </a:p>
          <a:p>
            <a:pPr marL="742950" indent="-742950">
              <a:spcAft>
                <a:spcPts val="1200"/>
              </a:spcAft>
              <a:buFont typeface="+mj-lt"/>
              <a:buAutoNum type="arabicPeriod"/>
            </a:pPr>
            <a:r>
              <a:rPr lang="en-US" sz="4000" dirty="0"/>
              <a:t>All men will exist eternally  – </a:t>
            </a:r>
            <a:r>
              <a:rPr lang="en-US" sz="4000" i="1" dirty="0"/>
              <a:t>“These will go away into eternal punishment, but the righteous into eternal life”</a:t>
            </a:r>
            <a:r>
              <a:rPr lang="en-US" sz="4000" dirty="0"/>
              <a:t> (Matthew 25:46). Eternal punishment or eternal intimacy with God. </a:t>
            </a:r>
            <a:endParaRPr lang="en-US" sz="4000" dirty="0" smtClean="0"/>
          </a:p>
        </p:txBody>
      </p:sp>
    </p:spTree>
    <p:extLst>
      <p:ext uri="{BB962C8B-B14F-4D97-AF65-F5344CB8AC3E}">
        <p14:creationId xmlns:p14="http://schemas.microsoft.com/office/powerpoint/2010/main" val="180431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a:bodyPr>
          <a:lstStyle/>
          <a:p>
            <a:r>
              <a:rPr lang="en-US" sz="2000" b="1" dirty="0">
                <a:solidFill>
                  <a:schemeClr val="tx1"/>
                </a:solidFill>
              </a:rPr>
              <a:t>Exposition: John </a:t>
            </a:r>
            <a:r>
              <a:rPr lang="en-US" sz="2000" b="1" dirty="0" smtClean="0">
                <a:solidFill>
                  <a:schemeClr val="tx1"/>
                </a:solidFill>
              </a:rPr>
              <a:t>17:1-3</a:t>
            </a:r>
            <a:endParaRPr lang="en-US" sz="2000" b="1" dirty="0">
              <a:solidFill>
                <a:schemeClr val="tx1"/>
              </a:solidFill>
            </a:endParaRPr>
          </a:p>
        </p:txBody>
      </p:sp>
      <p:sp>
        <p:nvSpPr>
          <p:cNvPr id="3" name="Content Placeholder 2"/>
          <p:cNvSpPr>
            <a:spLocks noGrp="1"/>
          </p:cNvSpPr>
          <p:nvPr>
            <p:ph idx="1"/>
          </p:nvPr>
        </p:nvSpPr>
        <p:spPr>
          <a:xfrm>
            <a:off x="542485" y="507077"/>
            <a:ext cx="10913892" cy="1225008"/>
          </a:xfrm>
        </p:spPr>
        <p:txBody>
          <a:bodyPr>
            <a:noAutofit/>
          </a:bodyPr>
          <a:lstStyle/>
          <a:p>
            <a:pPr marL="0" indent="0">
              <a:spcAft>
                <a:spcPts val="1200"/>
              </a:spcAft>
              <a:buNone/>
            </a:pPr>
            <a:r>
              <a:rPr lang="en-US" sz="4000" dirty="0" smtClean="0">
                <a:solidFill>
                  <a:schemeClr val="tx1">
                    <a:lumMod val="65000"/>
                  </a:schemeClr>
                </a:solidFill>
              </a:rPr>
              <a:t>Vs 3 – </a:t>
            </a:r>
            <a:r>
              <a:rPr lang="en-US" sz="4000" dirty="0">
                <a:solidFill>
                  <a:schemeClr val="tx1">
                    <a:lumMod val="65000"/>
                  </a:schemeClr>
                </a:solidFill>
              </a:rPr>
              <a:t>This is eternal life, that they may know You, the only true God, and Jesus Christ whom You have sent.</a:t>
            </a:r>
            <a:endParaRPr lang="en-US" sz="4000" i="1" dirty="0" smtClean="0">
              <a:solidFill>
                <a:schemeClr val="tx1">
                  <a:lumMod val="65000"/>
                </a:schemeClr>
              </a:solidFill>
            </a:endParaRPr>
          </a:p>
        </p:txBody>
      </p:sp>
      <p:sp>
        <p:nvSpPr>
          <p:cNvPr id="5" name="Content Placeholder 2"/>
          <p:cNvSpPr txBox="1">
            <a:spLocks/>
          </p:cNvSpPr>
          <p:nvPr/>
        </p:nvSpPr>
        <p:spPr>
          <a:xfrm>
            <a:off x="542485" y="2312377"/>
            <a:ext cx="10913892" cy="41587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b="1" dirty="0" smtClean="0">
                <a:solidFill>
                  <a:srgbClr val="FFFF00"/>
                </a:solidFill>
              </a:rPr>
              <a:t>Demo:</a:t>
            </a:r>
            <a:r>
              <a:rPr lang="en-US" sz="4000" dirty="0" smtClean="0"/>
              <a:t> Like a light bulb connected to power.</a:t>
            </a:r>
          </a:p>
          <a:p>
            <a:pPr marL="742950" indent="-742950">
              <a:spcAft>
                <a:spcPts val="1200"/>
              </a:spcAft>
              <a:buFont typeface="+mj-lt"/>
              <a:buAutoNum type="arabicPeriod"/>
            </a:pPr>
            <a:r>
              <a:rPr lang="en-US" sz="4000" dirty="0" smtClean="0"/>
              <a:t>Right now, we are connected, but a sin nature (dimmer) can dampen our experience of God.</a:t>
            </a:r>
          </a:p>
          <a:p>
            <a:pPr marL="742950" indent="-742950">
              <a:spcAft>
                <a:spcPts val="1200"/>
              </a:spcAft>
              <a:buFont typeface="+mj-lt"/>
              <a:buAutoNum type="arabicPeriod"/>
            </a:pPr>
            <a:r>
              <a:rPr lang="en-US" sz="4000" dirty="0" smtClean="0"/>
              <a:t>When someone comes to Christ, they make the connection.</a:t>
            </a:r>
          </a:p>
          <a:p>
            <a:pPr marL="742950" indent="-742950">
              <a:spcAft>
                <a:spcPts val="1200"/>
              </a:spcAft>
              <a:buFont typeface="+mj-lt"/>
              <a:buAutoNum type="arabicPeriod"/>
            </a:pPr>
            <a:r>
              <a:rPr lang="en-US" sz="4000" dirty="0" smtClean="0"/>
              <a:t>As they grow, the brightness grows</a:t>
            </a:r>
            <a:r>
              <a:rPr lang="en-US" sz="4000" dirty="0" smtClean="0"/>
              <a:t>.  </a:t>
            </a:r>
            <a:endParaRPr lang="en-US" sz="4000" dirty="0" smtClean="0"/>
          </a:p>
        </p:txBody>
      </p:sp>
    </p:spTree>
    <p:extLst>
      <p:ext uri="{BB962C8B-B14F-4D97-AF65-F5344CB8AC3E}">
        <p14:creationId xmlns:p14="http://schemas.microsoft.com/office/powerpoint/2010/main" val="1471707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i="1" dirty="0"/>
              <a:t>“I am no longer in the world; and yet they themselves are in the world, and I come to You. Holy Father, keep them in Your name, the name which You have given Me, that they may be one even as We are. While I was with them, I was keeping them in Your name which You have given Me; and I guarded them and not one of them perished but the son of perdition, so that the Scripture would be fulfilled”</a:t>
            </a:r>
            <a:r>
              <a:rPr lang="en-US" sz="4000" dirty="0"/>
              <a:t> (John 17:11–12).</a:t>
            </a:r>
            <a:endParaRPr lang="en-US" sz="4000" dirty="0" smtClean="0"/>
          </a:p>
        </p:txBody>
      </p:sp>
      <p:sp>
        <p:nvSpPr>
          <p:cNvPr id="6" name="Title 1"/>
          <p:cNvSpPr>
            <a:spLocks noGrp="1"/>
          </p:cNvSpPr>
          <p:nvPr>
            <p:ph type="title"/>
          </p:nvPr>
        </p:nvSpPr>
        <p:spPr>
          <a:xfrm>
            <a:off x="706581" y="1"/>
            <a:ext cx="7355965" cy="1037491"/>
          </a:xfrm>
        </p:spPr>
        <p:txBody>
          <a:bodyPr>
            <a:normAutofit/>
          </a:bodyPr>
          <a:lstStyle/>
          <a:p>
            <a:r>
              <a:rPr lang="en-US" sz="4000" b="1" dirty="0" smtClean="0">
                <a:solidFill>
                  <a:schemeClr val="tx1"/>
                </a:solidFill>
              </a:rPr>
              <a:t>John 17: 11-12</a:t>
            </a:r>
            <a:endParaRPr lang="en-US" sz="4000" b="1" dirty="0">
              <a:solidFill>
                <a:schemeClr val="tx1"/>
              </a:solidFill>
            </a:endParaRPr>
          </a:p>
        </p:txBody>
      </p:sp>
    </p:spTree>
    <p:extLst>
      <p:ext uri="{BB962C8B-B14F-4D97-AF65-F5344CB8AC3E}">
        <p14:creationId xmlns:p14="http://schemas.microsoft.com/office/powerpoint/2010/main" val="4106502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fontScale="90000"/>
          </a:bodyPr>
          <a:lstStyle/>
          <a:p>
            <a:r>
              <a:rPr lang="en-US" sz="2000" b="1" dirty="0">
                <a:solidFill>
                  <a:schemeClr val="tx1"/>
                </a:solidFill>
              </a:rPr>
              <a:t>Exposition: John </a:t>
            </a:r>
            <a:r>
              <a:rPr lang="en-US" sz="2000" b="1" dirty="0" smtClean="0">
                <a:solidFill>
                  <a:schemeClr val="tx1"/>
                </a:solidFill>
              </a:rPr>
              <a:t>17:11-12</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smtClean="0">
                <a:solidFill>
                  <a:schemeClr val="tx1"/>
                </a:solidFill>
              </a:rPr>
              <a:t>Jesus, their protection (“keeping them in your name”), is leaving – He asks Father to step in.</a:t>
            </a:r>
          </a:p>
          <a:p>
            <a:pPr marL="742950" indent="-742950">
              <a:spcAft>
                <a:spcPts val="1200"/>
              </a:spcAft>
              <a:buFont typeface="+mj-lt"/>
              <a:buAutoNum type="arabicPeriod"/>
            </a:pPr>
            <a:r>
              <a:rPr lang="en-US" sz="4000" dirty="0" smtClean="0">
                <a:solidFill>
                  <a:schemeClr val="tx1"/>
                </a:solidFill>
              </a:rPr>
              <a:t>They will face hostility – they will need the same sustaining presence Jesus has known.</a:t>
            </a:r>
          </a:p>
          <a:p>
            <a:pPr marL="742950" indent="-742950">
              <a:spcAft>
                <a:spcPts val="1200"/>
              </a:spcAft>
              <a:buFont typeface="+mj-lt"/>
              <a:buAutoNum type="arabicPeriod"/>
            </a:pPr>
            <a:r>
              <a:rPr lang="en-US" sz="4000" dirty="0" smtClean="0">
                <a:solidFill>
                  <a:schemeClr val="tx1"/>
                </a:solidFill>
              </a:rPr>
              <a:t>“Keep them in Your name” = keep connected to you. </a:t>
            </a:r>
            <a:r>
              <a:rPr lang="en-US" sz="4000" dirty="0" smtClean="0">
                <a:solidFill>
                  <a:srgbClr val="FFFF00"/>
                </a:solidFill>
              </a:rPr>
              <a:t>Demo:</a:t>
            </a:r>
            <a:r>
              <a:rPr lang="en-US" sz="4000" dirty="0" smtClean="0">
                <a:solidFill>
                  <a:schemeClr val="tx1"/>
                </a:solidFill>
              </a:rPr>
              <a:t> Switching power source.</a:t>
            </a:r>
          </a:p>
          <a:p>
            <a:pPr marL="742950" indent="-742950">
              <a:spcAft>
                <a:spcPts val="1200"/>
              </a:spcAft>
              <a:buFont typeface="+mj-lt"/>
              <a:buAutoNum type="arabicPeriod"/>
            </a:pPr>
            <a:r>
              <a:rPr lang="en-US" sz="4000" dirty="0" smtClean="0">
                <a:solidFill>
                  <a:schemeClr val="tx1"/>
                </a:solidFill>
              </a:rPr>
              <a:t>Judas was never connected. “Perdition” = broad way destruction (Matt. 7:13). Did what he wanted + tool of Satan. </a:t>
            </a:r>
            <a:endParaRPr lang="en-US" sz="4000" dirty="0" smtClean="0"/>
          </a:p>
        </p:txBody>
      </p:sp>
    </p:spTree>
    <p:extLst>
      <p:ext uri="{BB962C8B-B14F-4D97-AF65-F5344CB8AC3E}">
        <p14:creationId xmlns:p14="http://schemas.microsoft.com/office/powerpoint/2010/main" val="336457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4313827" cy="507075"/>
          </a:xfrm>
        </p:spPr>
        <p:txBody>
          <a:bodyPr>
            <a:normAutofit/>
          </a:bodyPr>
          <a:lstStyle/>
          <a:p>
            <a:r>
              <a:rPr lang="en-US" sz="2000" b="1" dirty="0" smtClean="0">
                <a:solidFill>
                  <a:schemeClr val="tx1"/>
                </a:solidFill>
              </a:rPr>
              <a:t>John 17:20-23</a:t>
            </a:r>
            <a:endParaRPr lang="en-US" sz="2000" b="1" dirty="0">
              <a:solidFill>
                <a:schemeClr val="tx1"/>
              </a:solidFill>
            </a:endParaRPr>
          </a:p>
        </p:txBody>
      </p:sp>
      <p:sp>
        <p:nvSpPr>
          <p:cNvPr id="3" name="Content Placeholder 2"/>
          <p:cNvSpPr>
            <a:spLocks noGrp="1"/>
          </p:cNvSpPr>
          <p:nvPr>
            <p:ph idx="1"/>
          </p:nvPr>
        </p:nvSpPr>
        <p:spPr>
          <a:xfrm>
            <a:off x="542716" y="507076"/>
            <a:ext cx="10781775" cy="5451073"/>
          </a:xfrm>
        </p:spPr>
        <p:txBody>
          <a:bodyPr>
            <a:noAutofit/>
          </a:bodyPr>
          <a:lstStyle/>
          <a:p>
            <a:pPr marL="0" indent="0">
              <a:buNone/>
            </a:pPr>
            <a:r>
              <a:rPr lang="en-US" sz="4000" i="1" dirty="0"/>
              <a:t>“I do not ask on behalf of these alone, but for those also who believe in Me through their word; that they may all be one; even as You, Father, are in Me and I in You, that they also may be in Us, so that the world may believe that You sent Me. The glory which You have given Me I have given to them, that they may be one, just as We are one; I in them and You in Me, that they may be perfected in unity, so that the world may know that You sent Me, and loved them, even as You have loved Me</a:t>
            </a:r>
            <a:r>
              <a:rPr lang="en-US" sz="4000" dirty="0"/>
              <a:t>” (John 17:20–23).</a:t>
            </a:r>
            <a:endParaRPr lang="en-US" sz="4000" dirty="0" smtClean="0"/>
          </a:p>
        </p:txBody>
      </p:sp>
    </p:spTree>
    <p:extLst>
      <p:ext uri="{BB962C8B-B14F-4D97-AF65-F5344CB8AC3E}">
        <p14:creationId xmlns:p14="http://schemas.microsoft.com/office/powerpoint/2010/main" val="3975621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fontScale="90000"/>
          </a:bodyPr>
          <a:lstStyle/>
          <a:p>
            <a:r>
              <a:rPr lang="en-US" sz="2000" b="1" dirty="0">
                <a:solidFill>
                  <a:schemeClr val="tx1"/>
                </a:solidFill>
              </a:rPr>
              <a:t>Exposition: John </a:t>
            </a:r>
            <a:r>
              <a:rPr lang="en-US" sz="2000" b="1" dirty="0" smtClean="0">
                <a:solidFill>
                  <a:schemeClr val="tx1"/>
                </a:solidFill>
              </a:rPr>
              <a:t>17:20-23</a:t>
            </a:r>
            <a:endParaRPr lang="en-US" sz="2000" b="1" dirty="0">
              <a:solidFill>
                <a:schemeClr val="tx1"/>
              </a:solidFill>
            </a:endParaRPr>
          </a:p>
        </p:txBody>
      </p:sp>
      <p:sp>
        <p:nvSpPr>
          <p:cNvPr id="5" name="Content Placeholder 2"/>
          <p:cNvSpPr txBox="1">
            <a:spLocks/>
          </p:cNvSpPr>
          <p:nvPr/>
        </p:nvSpPr>
        <p:spPr>
          <a:xfrm>
            <a:off x="355671" y="670390"/>
            <a:ext cx="11162251"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a:t>Jesus knew His mission would be a success, that the eleven would stay on mission, and that directly or indirectly, a vast multitude from “all the nations” would come to </a:t>
            </a:r>
            <a:r>
              <a:rPr lang="en-US" sz="4000" dirty="0" smtClean="0"/>
              <a:t>Him.</a:t>
            </a:r>
          </a:p>
          <a:p>
            <a:pPr marL="742950" indent="-742950">
              <a:spcAft>
                <a:spcPts val="1200"/>
              </a:spcAft>
              <a:buFont typeface="+mj-lt"/>
              <a:buAutoNum type="arabicPeriod"/>
            </a:pPr>
            <a:r>
              <a:rPr lang="en-US" sz="4000" dirty="0" smtClean="0"/>
              <a:t>So He </a:t>
            </a:r>
            <a:r>
              <a:rPr lang="en-US" sz="4000" dirty="0"/>
              <a:t>is now praying for this group to which we belong. He is praying for everyone in this room who has found eternal life through Jesus</a:t>
            </a:r>
            <a:r>
              <a:rPr lang="en-US" sz="4000" dirty="0" smtClean="0"/>
              <a:t>!</a:t>
            </a:r>
          </a:p>
          <a:p>
            <a:pPr marL="742950" indent="-742950">
              <a:spcAft>
                <a:spcPts val="1200"/>
              </a:spcAft>
              <a:buFont typeface="+mj-lt"/>
              <a:buAutoNum type="arabicPeriod"/>
            </a:pPr>
            <a:r>
              <a:rPr lang="en-US" sz="4000" dirty="0"/>
              <a:t>The </a:t>
            </a:r>
            <a:r>
              <a:rPr lang="en-US" sz="4000" dirty="0" smtClean="0"/>
              <a:t>oneness that </a:t>
            </a:r>
            <a:r>
              <a:rPr lang="en-US" sz="4000" dirty="0"/>
              <a:t>Jesus prays for is not uniformity.</a:t>
            </a:r>
            <a:endParaRPr lang="en-US" sz="4000" dirty="0" smtClean="0"/>
          </a:p>
        </p:txBody>
      </p:sp>
    </p:spTree>
    <p:extLst>
      <p:ext uri="{BB962C8B-B14F-4D97-AF65-F5344CB8AC3E}">
        <p14:creationId xmlns:p14="http://schemas.microsoft.com/office/powerpoint/2010/main" val="1219201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fontScale="90000"/>
          </a:bodyPr>
          <a:lstStyle/>
          <a:p>
            <a:r>
              <a:rPr lang="en-US" sz="2000" b="1" dirty="0">
                <a:solidFill>
                  <a:schemeClr val="tx1"/>
                </a:solidFill>
              </a:rPr>
              <a:t>Exposition: John </a:t>
            </a:r>
            <a:r>
              <a:rPr lang="en-US" sz="2000" b="1" dirty="0" smtClean="0">
                <a:solidFill>
                  <a:schemeClr val="tx1"/>
                </a:solidFill>
              </a:rPr>
              <a:t>17:20-23</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4"/>
            </a:pPr>
            <a:r>
              <a:rPr lang="en-US" sz="4000" dirty="0" smtClean="0"/>
              <a:t>This oneness is a shared life connection.</a:t>
            </a:r>
          </a:p>
          <a:p>
            <a:pPr marL="742950" indent="-742950">
              <a:spcAft>
                <a:spcPts val="1200"/>
              </a:spcAft>
              <a:buFont typeface="+mj-lt"/>
              <a:buAutoNum type="arabicPeriod" startAt="4"/>
            </a:pPr>
            <a:r>
              <a:rPr lang="en-US" sz="4000" dirty="0" smtClean="0"/>
              <a:t>From this essential oneness (One Life) radiate the other “unifiers.”</a:t>
            </a:r>
          </a:p>
          <a:p>
            <a:pPr marL="742950" indent="-742950">
              <a:spcAft>
                <a:spcPts val="1200"/>
              </a:spcAft>
              <a:buFont typeface="+mj-lt"/>
              <a:buAutoNum type="arabicPeriod" startAt="4"/>
            </a:pPr>
            <a:r>
              <a:rPr lang="en-US" sz="4000" dirty="0" smtClean="0"/>
              <a:t>Because we live in Him (essential core), we love Him (One Heart), we follow Him (One Way), and heed His Word (One Truth). </a:t>
            </a:r>
          </a:p>
          <a:p>
            <a:pPr marL="742950" indent="-742950">
              <a:spcAft>
                <a:spcPts val="1200"/>
              </a:spcAft>
              <a:buFont typeface="+mj-lt"/>
              <a:buAutoNum type="arabicPeriod" startAt="4"/>
            </a:pPr>
            <a:r>
              <a:rPr lang="en-US" sz="4000" dirty="0" smtClean="0"/>
              <a:t>The closer we draw to Him, the greater our unity with each other.</a:t>
            </a:r>
          </a:p>
        </p:txBody>
      </p:sp>
    </p:spTree>
    <p:extLst>
      <p:ext uri="{BB962C8B-B14F-4D97-AF65-F5344CB8AC3E}">
        <p14:creationId xmlns:p14="http://schemas.microsoft.com/office/powerpoint/2010/main" val="1168606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fontScale="90000"/>
          </a:bodyPr>
          <a:lstStyle/>
          <a:p>
            <a:r>
              <a:rPr lang="en-US" sz="2000" b="1" dirty="0">
                <a:solidFill>
                  <a:schemeClr val="tx1"/>
                </a:solidFill>
              </a:rPr>
              <a:t>Exposition: John </a:t>
            </a:r>
            <a:r>
              <a:rPr lang="en-US" sz="2000" b="1" dirty="0" smtClean="0">
                <a:solidFill>
                  <a:schemeClr val="tx1"/>
                </a:solidFill>
              </a:rPr>
              <a:t>17:20-23</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8"/>
            </a:pPr>
            <a:r>
              <a:rPr lang="en-US" sz="4000" dirty="0" smtClean="0"/>
              <a:t>As we will learn in two weeks, oneness based on these seven principles, with life in Him at the center, is the enemy’s prime target.</a:t>
            </a:r>
          </a:p>
          <a:p>
            <a:pPr marL="742950" indent="-742950">
              <a:spcAft>
                <a:spcPts val="1200"/>
              </a:spcAft>
              <a:buFont typeface="+mj-lt"/>
              <a:buAutoNum type="arabicPeriod" startAt="8"/>
            </a:pPr>
            <a:r>
              <a:rPr lang="en-US" sz="4000" dirty="0" smtClean="0"/>
              <a:t>He is even now working to erode our united and singular devotion to One Heart, One Way, One Truth, and One Life. </a:t>
            </a:r>
          </a:p>
        </p:txBody>
      </p:sp>
    </p:spTree>
    <p:extLst>
      <p:ext uri="{BB962C8B-B14F-4D97-AF65-F5344CB8AC3E}">
        <p14:creationId xmlns:p14="http://schemas.microsoft.com/office/powerpoint/2010/main" val="4251908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314580"/>
            <a:ext cx="10490664" cy="5478423"/>
          </a:xfrm>
          <a:prstGeom prst="rect">
            <a:avLst/>
          </a:prstGeom>
          <a:noFill/>
        </p:spPr>
        <p:txBody>
          <a:bodyPr wrap="square" rtlCol="0">
            <a:spAutoFit/>
          </a:bodyPr>
          <a:lstStyle/>
          <a:p>
            <a:pPr marL="742950" indent="-742950">
              <a:spcAft>
                <a:spcPts val="1200"/>
              </a:spcAft>
              <a:buFont typeface="+mj-lt"/>
              <a:buAutoNum type="arabicPeriod"/>
            </a:pPr>
            <a:r>
              <a:rPr lang="en-US" sz="4000" dirty="0" smtClean="0"/>
              <a:t>This morning we are going to wade into some deeper water. I find the concepts we will affirm to be profound and breathtaking.</a:t>
            </a:r>
            <a:endParaRPr lang="en-US" sz="4000" b="1" dirty="0" smtClean="0"/>
          </a:p>
          <a:p>
            <a:pPr marL="742950" indent="-742950">
              <a:spcAft>
                <a:spcPts val="1200"/>
              </a:spcAft>
              <a:buFont typeface="+mj-lt"/>
              <a:buAutoNum type="arabicPeriod"/>
            </a:pPr>
            <a:r>
              <a:rPr lang="en-US" sz="4000" i="1" dirty="0" smtClean="0"/>
              <a:t>Jesus </a:t>
            </a:r>
            <a:r>
              <a:rPr lang="en-US" sz="4000" i="1" dirty="0"/>
              <a:t>said to him, “I am the way, and the truth, and </a:t>
            </a:r>
            <a:r>
              <a:rPr lang="en-US" sz="4000" b="1" i="1" dirty="0">
                <a:solidFill>
                  <a:srgbClr val="FFFF00"/>
                </a:solidFill>
              </a:rPr>
              <a:t>the life; no one comes to the Father but through Me</a:t>
            </a:r>
            <a:r>
              <a:rPr lang="en-US" sz="4000" dirty="0"/>
              <a:t>” (John 14:6</a:t>
            </a:r>
            <a:r>
              <a:rPr lang="en-US" sz="4000" dirty="0" smtClean="0"/>
              <a:t>).</a:t>
            </a:r>
          </a:p>
          <a:p>
            <a:pPr marL="742950" indent="-742950">
              <a:spcAft>
                <a:spcPts val="1200"/>
              </a:spcAft>
              <a:buFont typeface="+mj-lt"/>
              <a:buAutoNum type="arabicPeriod"/>
            </a:pPr>
            <a:r>
              <a:rPr lang="en-US" sz="4000" dirty="0" smtClean="0"/>
              <a:t>23 </a:t>
            </a:r>
            <a:r>
              <a:rPr lang="en-US" sz="4000" dirty="0"/>
              <a:t>verses, </a:t>
            </a:r>
            <a:r>
              <a:rPr lang="en-US" sz="4000" dirty="0" smtClean="0"/>
              <a:t>7 </a:t>
            </a:r>
            <a:r>
              <a:rPr lang="en-US" sz="4000" dirty="0"/>
              <a:t>passages</a:t>
            </a:r>
          </a:p>
          <a:p>
            <a:pPr marL="742950" indent="-742950">
              <a:spcAft>
                <a:spcPts val="1200"/>
              </a:spcAft>
              <a:buFont typeface="+mj-lt"/>
              <a:buAutoNum type="arabicPeriod"/>
            </a:pPr>
            <a:r>
              <a:rPr lang="en-US" sz="4000" dirty="0" smtClean="0"/>
              <a:t>Three appearances in High Priestly Prayer.</a:t>
            </a:r>
          </a:p>
        </p:txBody>
      </p:sp>
    </p:spTree>
    <p:extLst>
      <p:ext uri="{BB962C8B-B14F-4D97-AF65-F5344CB8AC3E}">
        <p14:creationId xmlns:p14="http://schemas.microsoft.com/office/powerpoint/2010/main" val="242290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fontScale="90000"/>
          </a:bodyPr>
          <a:lstStyle/>
          <a:p>
            <a:r>
              <a:rPr lang="en-US" sz="2000" b="1" dirty="0">
                <a:solidFill>
                  <a:schemeClr val="tx1"/>
                </a:solidFill>
              </a:rPr>
              <a:t>Exposition: John </a:t>
            </a:r>
            <a:r>
              <a:rPr lang="en-US" sz="2000" b="1" dirty="0" smtClean="0">
                <a:solidFill>
                  <a:schemeClr val="tx1"/>
                </a:solidFill>
              </a:rPr>
              <a:t>17:20-23</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10"/>
            </a:pPr>
            <a:r>
              <a:rPr lang="en-US" sz="4000" dirty="0" smtClean="0"/>
              <a:t>Result Clauses: </a:t>
            </a:r>
            <a:r>
              <a:rPr lang="en-US" sz="4000" i="1" dirty="0" smtClean="0"/>
              <a:t>So </a:t>
            </a:r>
            <a:r>
              <a:rPr lang="en-US" sz="4000" i="1" dirty="0"/>
              <a:t>that the world may know that You sent Me, and loved them, even as You have loved </a:t>
            </a:r>
            <a:r>
              <a:rPr lang="en-US" sz="4000" i="1" dirty="0" smtClean="0"/>
              <a:t>Me</a:t>
            </a:r>
            <a:r>
              <a:rPr lang="en-US" sz="4000" dirty="0" smtClean="0"/>
              <a:t> (John 17:23).</a:t>
            </a:r>
          </a:p>
          <a:p>
            <a:pPr marL="742950" indent="-742950">
              <a:spcAft>
                <a:spcPts val="1200"/>
              </a:spcAft>
              <a:buFont typeface="+mj-lt"/>
              <a:buAutoNum type="arabicPeriod" startAt="10"/>
            </a:pPr>
            <a:r>
              <a:rPr lang="en-US" sz="4000" dirty="0" smtClean="0"/>
              <a:t>Result 1: Jesus really was sent here from God.</a:t>
            </a:r>
          </a:p>
          <a:p>
            <a:pPr marL="742950" indent="-742950">
              <a:spcAft>
                <a:spcPts val="1200"/>
              </a:spcAft>
              <a:buFont typeface="+mj-lt"/>
              <a:buAutoNum type="arabicPeriod" startAt="10"/>
            </a:pPr>
            <a:r>
              <a:rPr lang="en-US" sz="4000" dirty="0" smtClean="0"/>
              <a:t>Result 2: Father loves them like He loves Jesus.</a:t>
            </a:r>
          </a:p>
          <a:p>
            <a:pPr marL="742950" indent="-742950">
              <a:spcAft>
                <a:spcPts val="1200"/>
              </a:spcAft>
              <a:buFont typeface="+mj-lt"/>
              <a:buAutoNum type="arabicPeriod" startAt="10"/>
            </a:pPr>
            <a:r>
              <a:rPr lang="en-US" sz="4000" dirty="0" smtClean="0"/>
              <a:t>Our message loses credibility when our vital life connection with Father is compromised</a:t>
            </a:r>
          </a:p>
        </p:txBody>
      </p:sp>
    </p:spTree>
    <p:extLst>
      <p:ext uri="{BB962C8B-B14F-4D97-AF65-F5344CB8AC3E}">
        <p14:creationId xmlns:p14="http://schemas.microsoft.com/office/powerpoint/2010/main" val="2868100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6388811" cy="817684"/>
          </a:xfrm>
        </p:spPr>
        <p:txBody>
          <a:bodyPr>
            <a:noAutofit/>
          </a:bodyPr>
          <a:lstStyle/>
          <a:p>
            <a:r>
              <a:rPr lang="en-US" sz="4000" b="1" dirty="0" smtClean="0">
                <a:solidFill>
                  <a:schemeClr val="tx1"/>
                </a:solidFill>
              </a:rPr>
              <a:t>The Overcomer Protocol</a:t>
            </a:r>
            <a:endParaRPr lang="en-US" sz="4000" b="1" dirty="0">
              <a:solidFill>
                <a:schemeClr val="tx1"/>
              </a:solidFill>
            </a:endParaRPr>
          </a:p>
        </p:txBody>
      </p:sp>
      <p:sp>
        <p:nvSpPr>
          <p:cNvPr id="5" name="Content Placeholder 2"/>
          <p:cNvSpPr txBox="1">
            <a:spLocks/>
          </p:cNvSpPr>
          <p:nvPr/>
        </p:nvSpPr>
        <p:spPr>
          <a:xfrm>
            <a:off x="382049" y="1162759"/>
            <a:ext cx="10913892" cy="5238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smtClean="0"/>
              <a:t>These </a:t>
            </a:r>
            <a:r>
              <a:rPr lang="en-US" sz="4000" dirty="0"/>
              <a:t>are also the defining elements of an overcomer protocol. Just before praying, Jesus said: </a:t>
            </a:r>
            <a:r>
              <a:rPr lang="en-US" sz="4000" i="1" dirty="0"/>
              <a:t>“These things I have spoken to you, so that in Me you may have peace. In the world you have tribulation, but take courage; I have overcome </a:t>
            </a:r>
            <a:r>
              <a:rPr lang="en-US" sz="4000" dirty="0"/>
              <a:t>(</a:t>
            </a:r>
            <a:r>
              <a:rPr lang="el-GR" sz="4000" dirty="0"/>
              <a:t>νικάω</a:t>
            </a:r>
            <a:r>
              <a:rPr lang="en-US" sz="4000" dirty="0"/>
              <a:t>) </a:t>
            </a:r>
            <a:r>
              <a:rPr lang="en-US" sz="4000" i="1" dirty="0"/>
              <a:t>the world”</a:t>
            </a:r>
            <a:r>
              <a:rPr lang="en-US" sz="4000" dirty="0"/>
              <a:t> (John 16:33</a:t>
            </a:r>
            <a:r>
              <a:rPr lang="en-US" sz="4000" dirty="0" smtClean="0"/>
              <a:t>).</a:t>
            </a:r>
          </a:p>
          <a:p>
            <a:pPr marL="742950" indent="-742950">
              <a:spcAft>
                <a:spcPts val="1200"/>
              </a:spcAft>
              <a:buFont typeface="+mj-lt"/>
              <a:buAutoNum type="arabicPeriod"/>
            </a:pPr>
            <a:r>
              <a:rPr lang="en-US" sz="4000" dirty="0" smtClean="0"/>
              <a:t>This verb translated “overcome” is used 14 times in 1 John and Rev of saints! Jesus is our prototype &amp; URD is our </a:t>
            </a:r>
            <a:r>
              <a:rPr lang="en-US" sz="4000" dirty="0" smtClean="0"/>
              <a:t>1</a:t>
            </a:r>
            <a:r>
              <a:rPr lang="en-US" sz="4000" baseline="30000" dirty="0" smtClean="0"/>
              <a:t>st</a:t>
            </a:r>
            <a:r>
              <a:rPr lang="en-US" sz="4000" dirty="0" smtClean="0"/>
              <a:t> overcomer </a:t>
            </a:r>
            <a:r>
              <a:rPr lang="en-US" sz="4000" dirty="0" smtClean="0"/>
              <a:t>briefing. </a:t>
            </a:r>
            <a:endParaRPr lang="en-US" sz="4000" dirty="0"/>
          </a:p>
        </p:txBody>
      </p:sp>
    </p:spTree>
    <p:extLst>
      <p:ext uri="{BB962C8B-B14F-4D97-AF65-F5344CB8AC3E}">
        <p14:creationId xmlns:p14="http://schemas.microsoft.com/office/powerpoint/2010/main" val="2394269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3241164" cy="507075"/>
          </a:xfrm>
        </p:spPr>
        <p:txBody>
          <a:bodyPr>
            <a:normAutofit/>
          </a:bodyPr>
          <a:lstStyle/>
          <a:p>
            <a:r>
              <a:rPr lang="en-US" sz="2000" b="1" dirty="0" smtClean="0">
                <a:solidFill>
                  <a:schemeClr val="tx1"/>
                </a:solidFill>
              </a:rPr>
              <a:t>The Overcomer Protocol</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r>
              <a:rPr lang="en-US" sz="4000" b="1" dirty="0" smtClean="0"/>
              <a:t>Born of God is our overcomer center:</a:t>
            </a:r>
            <a:r>
              <a:rPr lang="en-US" sz="4000" i="1" dirty="0" smtClean="0"/>
              <a:t> For </a:t>
            </a:r>
            <a:r>
              <a:rPr lang="en-US" sz="4000" i="1" dirty="0"/>
              <a:t>whatever is </a:t>
            </a:r>
            <a:r>
              <a:rPr lang="en-US" sz="4000" b="1" i="1" dirty="0"/>
              <a:t>born of God</a:t>
            </a:r>
            <a:r>
              <a:rPr lang="en-US" sz="4000" i="1" dirty="0"/>
              <a:t> overcomes </a:t>
            </a:r>
            <a:r>
              <a:rPr lang="en-US" sz="4000" i="1" dirty="0" smtClean="0"/>
              <a:t>(</a:t>
            </a:r>
            <a:r>
              <a:rPr lang="el-GR" sz="4000" dirty="0" smtClean="0"/>
              <a:t>νικάω</a:t>
            </a:r>
            <a:r>
              <a:rPr lang="en-US" sz="4000" dirty="0" smtClean="0"/>
              <a:t>) </a:t>
            </a:r>
            <a:r>
              <a:rPr lang="en-US" sz="4000" i="1" dirty="0" smtClean="0"/>
              <a:t>the </a:t>
            </a:r>
            <a:r>
              <a:rPr lang="en-US" sz="4000" i="1" dirty="0"/>
              <a:t>world; and this is the victory that has </a:t>
            </a:r>
            <a:r>
              <a:rPr lang="en-US" sz="4000" i="1" dirty="0" smtClean="0"/>
              <a:t>overcome (</a:t>
            </a:r>
            <a:r>
              <a:rPr lang="el-GR" sz="4000" dirty="0" smtClean="0"/>
              <a:t>νικάω</a:t>
            </a:r>
            <a:r>
              <a:rPr lang="en-US" sz="4000" dirty="0" smtClean="0"/>
              <a:t>)</a:t>
            </a:r>
            <a:r>
              <a:rPr lang="en-US" sz="4000" i="1" dirty="0" smtClean="0"/>
              <a:t> </a:t>
            </a:r>
            <a:r>
              <a:rPr lang="en-US" sz="4000" i="1" dirty="0"/>
              <a:t>the world—our faith. Who is the one who overcomes (</a:t>
            </a:r>
            <a:r>
              <a:rPr lang="el-GR" sz="4000" dirty="0"/>
              <a:t>νικάω</a:t>
            </a:r>
            <a:r>
              <a:rPr lang="en-US" sz="4000" dirty="0"/>
              <a:t>) </a:t>
            </a:r>
            <a:r>
              <a:rPr lang="en-US" sz="4000" i="1" dirty="0" smtClean="0"/>
              <a:t>the </a:t>
            </a:r>
            <a:r>
              <a:rPr lang="en-US" sz="4000" i="1" dirty="0"/>
              <a:t>world, but he who believes that Jesus is the Son of God?</a:t>
            </a:r>
            <a:r>
              <a:rPr lang="en-US" sz="4000" dirty="0"/>
              <a:t> (1 John 5:4–5</a:t>
            </a:r>
            <a:r>
              <a:rPr lang="en-US" sz="4000" dirty="0" smtClean="0"/>
              <a:t>).</a:t>
            </a:r>
          </a:p>
          <a:p>
            <a:pPr marL="742950" indent="-742950">
              <a:spcAft>
                <a:spcPts val="1200"/>
              </a:spcAft>
              <a:buFont typeface="+mj-lt"/>
              <a:buAutoNum type="arabicPeriod" startAt="3"/>
            </a:pPr>
            <a:r>
              <a:rPr lang="en-US" sz="4000" dirty="0" smtClean="0"/>
              <a:t>The churches in Revelation illustrate positive or negative aspects of the overcomer protocol</a:t>
            </a:r>
            <a:endParaRPr lang="en-US" sz="4000" dirty="0"/>
          </a:p>
        </p:txBody>
      </p:sp>
    </p:spTree>
    <p:extLst>
      <p:ext uri="{BB962C8B-B14F-4D97-AF65-F5344CB8AC3E}">
        <p14:creationId xmlns:p14="http://schemas.microsoft.com/office/powerpoint/2010/main" val="2978148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3241164" cy="507075"/>
          </a:xfrm>
        </p:spPr>
        <p:txBody>
          <a:bodyPr>
            <a:normAutofit/>
          </a:bodyPr>
          <a:lstStyle/>
          <a:p>
            <a:r>
              <a:rPr lang="en-US" sz="2000" b="1" dirty="0" smtClean="0">
                <a:solidFill>
                  <a:schemeClr val="tx1"/>
                </a:solidFill>
              </a:rPr>
              <a:t>The Overcomer Protocol</a:t>
            </a:r>
            <a:endParaRPr lang="en-US" sz="2000" b="1" dirty="0">
              <a:solidFill>
                <a:schemeClr val="tx1"/>
              </a:solidFill>
            </a:endParaRPr>
          </a:p>
        </p:txBody>
      </p:sp>
      <p:sp>
        <p:nvSpPr>
          <p:cNvPr id="5" name="Content Placeholder 2"/>
          <p:cNvSpPr txBox="1">
            <a:spLocks/>
          </p:cNvSpPr>
          <p:nvPr/>
        </p:nvSpPr>
        <p:spPr>
          <a:xfrm>
            <a:off x="355671" y="670390"/>
            <a:ext cx="11276551"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r>
              <a:rPr lang="en-US" sz="4000" b="1" dirty="0" smtClean="0"/>
              <a:t>Ephesus: </a:t>
            </a:r>
            <a:r>
              <a:rPr lang="en-US" sz="4000" i="1" dirty="0" smtClean="0"/>
              <a:t>You </a:t>
            </a:r>
            <a:r>
              <a:rPr lang="en-US" sz="4000" i="1" dirty="0"/>
              <a:t>have left your first </a:t>
            </a:r>
            <a:r>
              <a:rPr lang="en-US" sz="4000" i="1" dirty="0" smtClean="0"/>
              <a:t>love (Rev. 2:4).</a:t>
            </a:r>
          </a:p>
          <a:p>
            <a:pPr marL="742950" indent="-742950">
              <a:spcAft>
                <a:spcPts val="1200"/>
              </a:spcAft>
              <a:buFont typeface="+mj-lt"/>
              <a:buAutoNum type="arabicPeriod" startAt="3"/>
            </a:pPr>
            <a:r>
              <a:rPr lang="en-US" sz="4000" b="1" dirty="0"/>
              <a:t>Thyatira: </a:t>
            </a:r>
            <a:r>
              <a:rPr lang="en-US" sz="4000" i="1" dirty="0" smtClean="0"/>
              <a:t>You </a:t>
            </a:r>
            <a:r>
              <a:rPr lang="en-US" sz="4000" i="1" dirty="0"/>
              <a:t>tolerate the woman Jezebel, who calls herself a prophetess, and she teaches and leads My bond-servants </a:t>
            </a:r>
            <a:r>
              <a:rPr lang="en-US" sz="4000" i="1" dirty="0" smtClean="0"/>
              <a:t>astray</a:t>
            </a:r>
            <a:r>
              <a:rPr lang="en-US" sz="4000" dirty="0" smtClean="0"/>
              <a:t> (Rev. 2:20)</a:t>
            </a:r>
            <a:endParaRPr lang="en-US" sz="4000" i="1" dirty="0" smtClean="0"/>
          </a:p>
          <a:p>
            <a:pPr marL="742950" indent="-742950">
              <a:spcAft>
                <a:spcPts val="1200"/>
              </a:spcAft>
              <a:buFont typeface="+mj-lt"/>
              <a:buAutoNum type="arabicPeriod" startAt="3"/>
            </a:pPr>
            <a:r>
              <a:rPr lang="en-US" sz="4000" b="1" dirty="0" smtClean="0"/>
              <a:t>Pergamum:</a:t>
            </a:r>
            <a:r>
              <a:rPr lang="en-US" sz="4000" dirty="0" smtClean="0"/>
              <a:t> </a:t>
            </a:r>
            <a:r>
              <a:rPr lang="en-US" sz="4000" i="1" dirty="0" smtClean="0"/>
              <a:t>You </a:t>
            </a:r>
            <a:r>
              <a:rPr lang="en-US" sz="4000" i="1" dirty="0"/>
              <a:t>have there some who hold the teaching of </a:t>
            </a:r>
            <a:r>
              <a:rPr lang="en-US" sz="4000" i="1" dirty="0" smtClean="0"/>
              <a:t>Balaam …</a:t>
            </a:r>
            <a:r>
              <a:rPr lang="en-US" sz="4000" dirty="0" smtClean="0"/>
              <a:t> </a:t>
            </a:r>
            <a:r>
              <a:rPr lang="en-US" sz="4000" i="1" dirty="0" smtClean="0"/>
              <a:t>You </a:t>
            </a:r>
            <a:r>
              <a:rPr lang="en-US" sz="4000" i="1" dirty="0"/>
              <a:t>also have some who in the same way hold the teaching of the </a:t>
            </a:r>
            <a:r>
              <a:rPr lang="en-US" sz="4000" i="1" dirty="0" err="1" smtClean="0"/>
              <a:t>Nicolaitans</a:t>
            </a:r>
            <a:r>
              <a:rPr lang="en-US" sz="4000" dirty="0" smtClean="0"/>
              <a:t> </a:t>
            </a:r>
            <a:r>
              <a:rPr lang="en-US" sz="4000" dirty="0"/>
              <a:t>(Revelation </a:t>
            </a:r>
            <a:r>
              <a:rPr lang="en-US" sz="4000" dirty="0" smtClean="0"/>
              <a:t>2:14-15).</a:t>
            </a:r>
            <a:endParaRPr lang="en-US" sz="4000" dirty="0"/>
          </a:p>
        </p:txBody>
      </p:sp>
    </p:spTree>
    <p:extLst>
      <p:ext uri="{BB962C8B-B14F-4D97-AF65-F5344CB8AC3E}">
        <p14:creationId xmlns:p14="http://schemas.microsoft.com/office/powerpoint/2010/main" val="1378279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3241164" cy="507075"/>
          </a:xfrm>
        </p:spPr>
        <p:txBody>
          <a:bodyPr>
            <a:normAutofit/>
          </a:bodyPr>
          <a:lstStyle/>
          <a:p>
            <a:r>
              <a:rPr lang="en-US" sz="2000" b="1" dirty="0" smtClean="0">
                <a:solidFill>
                  <a:schemeClr val="tx1"/>
                </a:solidFill>
              </a:rPr>
              <a:t>The Overcomer Protocol</a:t>
            </a:r>
            <a:endParaRPr lang="en-US" sz="2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r>
              <a:rPr lang="en-US" sz="4000" b="1" dirty="0" smtClean="0"/>
              <a:t>Sardis: </a:t>
            </a:r>
            <a:r>
              <a:rPr lang="en-US" sz="4000" i="1" dirty="0" smtClean="0"/>
              <a:t>You </a:t>
            </a:r>
            <a:r>
              <a:rPr lang="en-US" sz="4000" i="1" dirty="0"/>
              <a:t>have a name that you are alive, but you are </a:t>
            </a:r>
            <a:r>
              <a:rPr lang="en-US" sz="4000" i="1" dirty="0" smtClean="0"/>
              <a:t>dead</a:t>
            </a:r>
            <a:r>
              <a:rPr lang="en-US" sz="4000" dirty="0" smtClean="0"/>
              <a:t> </a:t>
            </a:r>
            <a:r>
              <a:rPr lang="en-US" sz="4000" dirty="0"/>
              <a:t>(Revelation </a:t>
            </a:r>
            <a:r>
              <a:rPr lang="en-US" sz="4000" dirty="0" smtClean="0"/>
              <a:t>3:1).</a:t>
            </a:r>
          </a:p>
          <a:p>
            <a:pPr marL="742950" indent="-742950">
              <a:spcAft>
                <a:spcPts val="1200"/>
              </a:spcAft>
              <a:buFont typeface="+mj-lt"/>
              <a:buAutoNum type="arabicPeriod" startAt="3"/>
            </a:pPr>
            <a:r>
              <a:rPr lang="en-US" sz="4000" dirty="0" smtClean="0"/>
              <a:t>These core principles are not merely nice suggestions: They are matters of the utmost importance.</a:t>
            </a:r>
          </a:p>
          <a:p>
            <a:pPr marL="742950" indent="-742950">
              <a:spcAft>
                <a:spcPts val="1200"/>
              </a:spcAft>
              <a:buFont typeface="+mj-lt"/>
              <a:buAutoNum type="arabicPeriod" startAt="3"/>
            </a:pPr>
            <a:r>
              <a:rPr lang="en-US" sz="4000" i="1" dirty="0"/>
              <a:t>“He who overcomes will inherit these things, and I will be his God and he will be My son</a:t>
            </a:r>
            <a:r>
              <a:rPr lang="en-US" sz="4000" dirty="0"/>
              <a:t>” (Revelation 21:7).</a:t>
            </a:r>
          </a:p>
        </p:txBody>
      </p:sp>
    </p:spTree>
    <p:extLst>
      <p:ext uri="{BB962C8B-B14F-4D97-AF65-F5344CB8AC3E}">
        <p14:creationId xmlns:p14="http://schemas.microsoft.com/office/powerpoint/2010/main" val="362287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8868241" cy="1081453"/>
          </a:xfrm>
        </p:spPr>
        <p:txBody>
          <a:bodyPr>
            <a:noAutofit/>
          </a:bodyPr>
          <a:lstStyle/>
          <a:p>
            <a:r>
              <a:rPr lang="en-US" sz="4000" b="1" dirty="0" smtClean="0">
                <a:solidFill>
                  <a:schemeClr val="tx1"/>
                </a:solidFill>
              </a:rPr>
              <a:t>What is the state of your lifeline? </a:t>
            </a:r>
            <a:endParaRPr lang="en-US" sz="4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endParaRPr lang="en-US" sz="4000" dirty="0"/>
          </a:p>
        </p:txBody>
      </p:sp>
      <p:sp>
        <p:nvSpPr>
          <p:cNvPr id="3" name="TextBox 2"/>
          <p:cNvSpPr txBox="1"/>
          <p:nvPr/>
        </p:nvSpPr>
        <p:spPr>
          <a:xfrm>
            <a:off x="532014" y="1068259"/>
            <a:ext cx="10911254" cy="5170646"/>
          </a:xfrm>
          <a:prstGeom prst="rect">
            <a:avLst/>
          </a:prstGeom>
          <a:noFill/>
        </p:spPr>
        <p:txBody>
          <a:bodyPr wrap="square" rtlCol="0">
            <a:spAutoFit/>
          </a:bodyPr>
          <a:lstStyle/>
          <a:p>
            <a:pPr>
              <a:spcAft>
                <a:spcPts val="1200"/>
              </a:spcAft>
            </a:pPr>
            <a:r>
              <a:rPr lang="en-US" sz="4000" i="1" dirty="0" smtClean="0"/>
              <a:t>“</a:t>
            </a:r>
            <a:r>
              <a:rPr lang="en-US" sz="4000" i="1" dirty="0"/>
              <a:t>Truly, truly, I say to you, he who </a:t>
            </a:r>
            <a:r>
              <a:rPr lang="en-US" sz="4000" b="1" i="1" dirty="0">
                <a:solidFill>
                  <a:srgbClr val="FFFF00"/>
                </a:solidFill>
              </a:rPr>
              <a:t>hears My word, and believes Him who sent Me</a:t>
            </a:r>
            <a:r>
              <a:rPr lang="en-US" sz="4000" i="1" dirty="0"/>
              <a:t>, has eternal life, and does not come into judgment, but has passed out of death into </a:t>
            </a:r>
            <a:r>
              <a:rPr lang="en-US" sz="4000" i="1" dirty="0" smtClean="0"/>
              <a:t>life</a:t>
            </a:r>
            <a:r>
              <a:rPr lang="en-US" sz="4000" dirty="0" smtClean="0"/>
              <a:t>” </a:t>
            </a:r>
            <a:r>
              <a:rPr lang="en-US" sz="4000" dirty="0"/>
              <a:t>(John </a:t>
            </a:r>
            <a:r>
              <a:rPr lang="en-US" sz="4000" dirty="0" smtClean="0"/>
              <a:t>5:24</a:t>
            </a:r>
            <a:r>
              <a:rPr lang="en-US" sz="4000" dirty="0" smtClean="0"/>
              <a:t>).</a:t>
            </a:r>
          </a:p>
          <a:p>
            <a:pPr>
              <a:spcAft>
                <a:spcPts val="1200"/>
              </a:spcAft>
            </a:pPr>
            <a:r>
              <a:rPr lang="en-US" sz="4000" i="1" dirty="0"/>
              <a:t>“You search the Scriptures because you think that in them you have eternal life; it is these that testify about Me; and you are unwilling to </a:t>
            </a:r>
            <a:r>
              <a:rPr lang="en-US" sz="4000" b="1" i="1" dirty="0">
                <a:solidFill>
                  <a:srgbClr val="FFFF00"/>
                </a:solidFill>
              </a:rPr>
              <a:t>come to Me</a:t>
            </a:r>
            <a:r>
              <a:rPr lang="en-US" sz="4000" i="1" dirty="0"/>
              <a:t> so that you may have life</a:t>
            </a:r>
            <a:r>
              <a:rPr lang="en-US" sz="4000" dirty="0"/>
              <a:t>” (John 5:39–40</a:t>
            </a:r>
            <a:r>
              <a:rPr lang="en-US" sz="4000" dirty="0" smtClean="0"/>
              <a:t>).</a:t>
            </a:r>
            <a:endParaRPr lang="en-US" sz="4000" dirty="0"/>
          </a:p>
        </p:txBody>
      </p:sp>
    </p:spTree>
    <p:extLst>
      <p:ext uri="{BB962C8B-B14F-4D97-AF65-F5344CB8AC3E}">
        <p14:creationId xmlns:p14="http://schemas.microsoft.com/office/powerpoint/2010/main" val="142729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8868241" cy="1081453"/>
          </a:xfrm>
        </p:spPr>
        <p:txBody>
          <a:bodyPr>
            <a:noAutofit/>
          </a:bodyPr>
          <a:lstStyle/>
          <a:p>
            <a:r>
              <a:rPr lang="en-US" sz="4000" b="1" dirty="0" smtClean="0">
                <a:solidFill>
                  <a:schemeClr val="tx1"/>
                </a:solidFill>
              </a:rPr>
              <a:t>How to know if you need life.</a:t>
            </a:r>
            <a:endParaRPr lang="en-US" sz="4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endParaRPr lang="en-US" sz="4000" dirty="0"/>
          </a:p>
        </p:txBody>
      </p:sp>
      <p:sp>
        <p:nvSpPr>
          <p:cNvPr id="3" name="TextBox 2"/>
          <p:cNvSpPr txBox="1"/>
          <p:nvPr/>
        </p:nvSpPr>
        <p:spPr>
          <a:xfrm>
            <a:off x="532014" y="1081454"/>
            <a:ext cx="10911254" cy="5170646"/>
          </a:xfrm>
          <a:prstGeom prst="rect">
            <a:avLst/>
          </a:prstGeom>
          <a:noFill/>
        </p:spPr>
        <p:txBody>
          <a:bodyPr wrap="square" rtlCol="0">
            <a:spAutoFit/>
          </a:bodyPr>
          <a:lstStyle/>
          <a:p>
            <a:pPr>
              <a:spcAft>
                <a:spcPts val="1200"/>
              </a:spcAft>
            </a:pPr>
            <a:r>
              <a:rPr lang="en-US" sz="4000" i="1" dirty="0"/>
              <a:t>Jesus answered and said to her, “Everyone who drinks of this water will thirst </a:t>
            </a:r>
            <a:r>
              <a:rPr lang="en-US" sz="4000" i="1" dirty="0" smtClean="0"/>
              <a:t>again</a:t>
            </a:r>
            <a:r>
              <a:rPr lang="en-US" sz="4000" i="1" dirty="0"/>
              <a:t> </a:t>
            </a:r>
            <a:r>
              <a:rPr lang="en-US" sz="4000" i="1" dirty="0" smtClean="0"/>
              <a:t>But </a:t>
            </a:r>
            <a:r>
              <a:rPr lang="en-US" sz="4000" b="1" i="1" dirty="0">
                <a:solidFill>
                  <a:srgbClr val="FFFF00"/>
                </a:solidFill>
              </a:rPr>
              <a:t>whoever drinks of the water that I will give him</a:t>
            </a:r>
            <a:r>
              <a:rPr lang="en-US" sz="4000" i="1" dirty="0"/>
              <a:t> shall never thirst; but the water that I will give him will become in him a well of water springing up to eternal life”</a:t>
            </a:r>
            <a:r>
              <a:rPr lang="en-US" sz="4000" dirty="0"/>
              <a:t> (John </a:t>
            </a:r>
            <a:r>
              <a:rPr lang="en-US" sz="4000" dirty="0" smtClean="0"/>
              <a:t>4:13-14).</a:t>
            </a:r>
          </a:p>
          <a:p>
            <a:pPr marL="571500" indent="-571500">
              <a:spcAft>
                <a:spcPts val="1200"/>
              </a:spcAft>
              <a:buFont typeface="Arial" panose="020B0604020202020204" pitchFamily="34" charset="0"/>
              <a:buChar char="•"/>
            </a:pPr>
            <a:r>
              <a:rPr lang="en-US" sz="4000" dirty="0" smtClean="0"/>
              <a:t>The woman at the well was attempting to fill a void but only feeling more empty. You?</a:t>
            </a:r>
            <a:endParaRPr lang="en-US" sz="4000" dirty="0"/>
          </a:p>
        </p:txBody>
      </p:sp>
    </p:spTree>
    <p:extLst>
      <p:ext uri="{BB962C8B-B14F-4D97-AF65-F5344CB8AC3E}">
        <p14:creationId xmlns:p14="http://schemas.microsoft.com/office/powerpoint/2010/main" val="1180223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8868241" cy="1081453"/>
          </a:xfrm>
        </p:spPr>
        <p:txBody>
          <a:bodyPr>
            <a:noAutofit/>
          </a:bodyPr>
          <a:lstStyle/>
          <a:p>
            <a:r>
              <a:rPr lang="en-US" sz="4000" b="1" dirty="0" smtClean="0">
                <a:solidFill>
                  <a:schemeClr val="tx1"/>
                </a:solidFill>
              </a:rPr>
              <a:t>How to receive the gift of life.</a:t>
            </a:r>
            <a:endParaRPr lang="en-US" sz="4000" b="1" dirty="0">
              <a:solidFill>
                <a:schemeClr val="tx1"/>
              </a:solidFill>
            </a:endParaRPr>
          </a:p>
        </p:txBody>
      </p:sp>
      <p:sp>
        <p:nvSpPr>
          <p:cNvPr id="5" name="Content Placeholder 2"/>
          <p:cNvSpPr txBox="1">
            <a:spLocks/>
          </p:cNvSpPr>
          <p:nvPr/>
        </p:nvSpPr>
        <p:spPr>
          <a:xfrm>
            <a:off x="355672" y="670390"/>
            <a:ext cx="10913892" cy="59663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startAt="3"/>
            </a:pPr>
            <a:endParaRPr lang="en-US" sz="4000" dirty="0"/>
          </a:p>
        </p:txBody>
      </p:sp>
      <p:sp>
        <p:nvSpPr>
          <p:cNvPr id="3" name="TextBox 2"/>
          <p:cNvSpPr txBox="1"/>
          <p:nvPr/>
        </p:nvSpPr>
        <p:spPr>
          <a:xfrm>
            <a:off x="532014" y="1081454"/>
            <a:ext cx="10911254" cy="5139869"/>
          </a:xfrm>
          <a:prstGeom prst="rect">
            <a:avLst/>
          </a:prstGeom>
          <a:noFill/>
        </p:spPr>
        <p:txBody>
          <a:bodyPr wrap="square" rtlCol="0">
            <a:spAutoFit/>
          </a:bodyPr>
          <a:lstStyle/>
          <a:p>
            <a:pPr>
              <a:spcAft>
                <a:spcPts val="1200"/>
              </a:spcAft>
            </a:pPr>
            <a:r>
              <a:rPr lang="en-US" sz="4400" i="1" dirty="0"/>
              <a:t>For all have sinned and fall short of the glory of God</a:t>
            </a:r>
            <a:r>
              <a:rPr lang="en-US" sz="4400" dirty="0"/>
              <a:t> (Romans 3:23).</a:t>
            </a:r>
          </a:p>
          <a:p>
            <a:pPr>
              <a:spcAft>
                <a:spcPts val="1200"/>
              </a:spcAft>
            </a:pPr>
            <a:r>
              <a:rPr lang="en-US" sz="4400" i="1" dirty="0"/>
              <a:t>For the wages of sin is death, but the free gift of God is eternal life in Christ Jesus our Lord</a:t>
            </a:r>
            <a:r>
              <a:rPr lang="en-US" sz="4400" dirty="0"/>
              <a:t> (Romans 6:23</a:t>
            </a:r>
            <a:r>
              <a:rPr lang="en-US" sz="4400" dirty="0" smtClean="0"/>
              <a:t>).</a:t>
            </a:r>
          </a:p>
          <a:p>
            <a:pPr>
              <a:spcAft>
                <a:spcPts val="1200"/>
              </a:spcAft>
            </a:pPr>
            <a:r>
              <a:rPr lang="en-US" sz="4400" dirty="0" smtClean="0"/>
              <a:t>You can receive this gift by simply opening it through faith!</a:t>
            </a:r>
            <a:endParaRPr lang="en-US" sz="4400" dirty="0"/>
          </a:p>
        </p:txBody>
      </p:sp>
    </p:spTree>
    <p:extLst>
      <p:ext uri="{BB962C8B-B14F-4D97-AF65-F5344CB8AC3E}">
        <p14:creationId xmlns:p14="http://schemas.microsoft.com/office/powerpoint/2010/main" val="588599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314580"/>
            <a:ext cx="10490664" cy="3016210"/>
          </a:xfrm>
          <a:prstGeom prst="rect">
            <a:avLst/>
          </a:prstGeom>
          <a:noFill/>
        </p:spPr>
        <p:txBody>
          <a:bodyPr wrap="square" rtlCol="0">
            <a:spAutoFit/>
          </a:bodyPr>
          <a:lstStyle/>
          <a:p>
            <a:pPr>
              <a:spcAft>
                <a:spcPts val="1200"/>
              </a:spcAft>
            </a:pPr>
            <a:r>
              <a:rPr lang="en-US" sz="4000" dirty="0" smtClean="0"/>
              <a:t>Outline</a:t>
            </a:r>
            <a:endParaRPr lang="en-US" sz="4000" dirty="0" smtClean="0"/>
          </a:p>
          <a:p>
            <a:pPr marL="1314450" lvl="1" indent="-857250">
              <a:spcAft>
                <a:spcPts val="1200"/>
              </a:spcAft>
              <a:buFont typeface="+mj-lt"/>
              <a:buAutoNum type="romanUcPeriod"/>
            </a:pPr>
            <a:r>
              <a:rPr lang="en-US" sz="4000" dirty="0" smtClean="0"/>
              <a:t>Jesus’ Personal Prayer  (17:1-5)</a:t>
            </a:r>
          </a:p>
          <a:p>
            <a:pPr marL="1314450" lvl="1" indent="-857250">
              <a:spcAft>
                <a:spcPts val="1200"/>
              </a:spcAft>
              <a:buFont typeface="+mj-lt"/>
              <a:buAutoNum type="romanUcPeriod"/>
            </a:pPr>
            <a:r>
              <a:rPr lang="en-US" sz="4000" dirty="0" smtClean="0"/>
              <a:t>Jesus’ Prayer for the Apostles (17:6-19)</a:t>
            </a:r>
          </a:p>
          <a:p>
            <a:pPr marL="1314450" lvl="1" indent="-857250">
              <a:spcAft>
                <a:spcPts val="1200"/>
              </a:spcAft>
              <a:buFont typeface="+mj-lt"/>
              <a:buAutoNum type="romanUcPeriod"/>
            </a:pPr>
            <a:r>
              <a:rPr lang="en-US" sz="4000" dirty="0" smtClean="0"/>
              <a:t>Jesus’ Prayer for Us (17:20-26</a:t>
            </a:r>
            <a:r>
              <a:rPr lang="en-US" sz="4000" dirty="0" smtClean="0"/>
              <a:t>)</a:t>
            </a:r>
            <a:endParaRPr lang="en-US" sz="4000" dirty="0" smtClean="0"/>
          </a:p>
        </p:txBody>
      </p:sp>
    </p:spTree>
    <p:extLst>
      <p:ext uri="{BB962C8B-B14F-4D97-AF65-F5344CB8AC3E}">
        <p14:creationId xmlns:p14="http://schemas.microsoft.com/office/powerpoint/2010/main" val="408900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John 17:1-3</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i="1" dirty="0"/>
              <a:t>Jesus spoke these things; and lifting up His eyes to heaven, He said, “Father, the hour has come; glorify Your Son, that the Son may glorify You, even as You gave Him authority over all flesh, that to all whom You have given Him, He may give eternal life. This is eternal life, that they may know You, the only true God, and Jesus Christ whom You have sent</a:t>
            </a:r>
            <a:r>
              <a:rPr lang="en-US" sz="4000" dirty="0"/>
              <a:t>” (John 17:1–3).</a:t>
            </a:r>
            <a:endParaRPr lang="en-US" sz="4000" dirty="0" smtClean="0"/>
          </a:p>
        </p:txBody>
      </p:sp>
    </p:spTree>
    <p:extLst>
      <p:ext uri="{BB962C8B-B14F-4D97-AF65-F5344CB8AC3E}">
        <p14:creationId xmlns:p14="http://schemas.microsoft.com/office/powerpoint/2010/main" val="1696386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a:bodyPr>
          <a:lstStyle/>
          <a:p>
            <a:r>
              <a:rPr lang="en-US" sz="2000" b="1" dirty="0">
                <a:solidFill>
                  <a:schemeClr val="tx1"/>
                </a:solidFill>
              </a:rPr>
              <a:t>Exposition: John </a:t>
            </a:r>
            <a:r>
              <a:rPr lang="en-US" sz="2000" b="1" dirty="0" smtClean="0">
                <a:solidFill>
                  <a:schemeClr val="tx1"/>
                </a:solidFill>
              </a:rPr>
              <a:t>17:1-3</a:t>
            </a:r>
            <a:endParaRPr lang="en-US" sz="2000" b="1" dirty="0">
              <a:solidFill>
                <a:schemeClr val="tx1"/>
              </a:solidFill>
            </a:endParaRPr>
          </a:p>
        </p:txBody>
      </p:sp>
      <p:sp>
        <p:nvSpPr>
          <p:cNvPr id="3" name="Content Placeholder 2"/>
          <p:cNvSpPr>
            <a:spLocks noGrp="1"/>
          </p:cNvSpPr>
          <p:nvPr>
            <p:ph idx="1"/>
          </p:nvPr>
        </p:nvSpPr>
        <p:spPr>
          <a:xfrm>
            <a:off x="542485" y="507077"/>
            <a:ext cx="10913892" cy="1225008"/>
          </a:xfrm>
        </p:spPr>
        <p:txBody>
          <a:bodyPr>
            <a:noAutofit/>
          </a:bodyPr>
          <a:lstStyle/>
          <a:p>
            <a:pPr marL="0" indent="0">
              <a:spcAft>
                <a:spcPts val="1200"/>
              </a:spcAft>
              <a:buNone/>
            </a:pPr>
            <a:r>
              <a:rPr lang="en-US" sz="4000" dirty="0" smtClean="0"/>
              <a:t>Vs 1 - </a:t>
            </a:r>
            <a:r>
              <a:rPr lang="en-US" sz="4000" i="1" dirty="0" smtClean="0"/>
              <a:t>He </a:t>
            </a:r>
            <a:r>
              <a:rPr lang="en-US" sz="4000" i="1" dirty="0"/>
              <a:t>said, “Father, the hour has come; glorify Your Son, that the Son may glorify </a:t>
            </a:r>
            <a:r>
              <a:rPr lang="en-US" sz="4000" i="1" dirty="0" smtClean="0"/>
              <a:t>You.”</a:t>
            </a:r>
          </a:p>
        </p:txBody>
      </p:sp>
      <p:sp>
        <p:nvSpPr>
          <p:cNvPr id="5" name="Content Placeholder 2"/>
          <p:cNvSpPr txBox="1">
            <a:spLocks/>
          </p:cNvSpPr>
          <p:nvPr/>
        </p:nvSpPr>
        <p:spPr>
          <a:xfrm>
            <a:off x="542485" y="1881555"/>
            <a:ext cx="10913892" cy="42994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smtClean="0"/>
              <a:t>God/Jesus is in charge of timing -- </a:t>
            </a:r>
            <a:r>
              <a:rPr lang="en-US" sz="4000" i="1" dirty="0" smtClean="0"/>
              <a:t>The hour has come</a:t>
            </a:r>
            <a:r>
              <a:rPr lang="en-US" sz="4000" dirty="0" smtClean="0"/>
              <a:t>  cf. </a:t>
            </a:r>
            <a:r>
              <a:rPr lang="en-US" sz="4000" i="1" dirty="0" smtClean="0"/>
              <a:t>So they were seeking to seize Him; and no man laid his hand on Him, because His hour had not yet come</a:t>
            </a:r>
            <a:r>
              <a:rPr lang="en-US" sz="4000" dirty="0" smtClean="0"/>
              <a:t> (John 7:30).</a:t>
            </a:r>
          </a:p>
          <a:p>
            <a:pPr marL="742950" indent="-742950">
              <a:spcAft>
                <a:spcPts val="1200"/>
              </a:spcAft>
              <a:buFont typeface="+mj-lt"/>
              <a:buAutoNum type="arabicPeriod"/>
            </a:pPr>
            <a:r>
              <a:rPr lang="en-US" sz="4000" i="1" dirty="0" smtClean="0"/>
              <a:t>Glorify…</a:t>
            </a:r>
            <a:r>
              <a:rPr lang="en-US" sz="4000" dirty="0" smtClean="0"/>
              <a:t> = help me do this well that I might positively display your love, wisdom and power.</a:t>
            </a:r>
          </a:p>
        </p:txBody>
      </p:sp>
    </p:spTree>
    <p:extLst>
      <p:ext uri="{BB962C8B-B14F-4D97-AF65-F5344CB8AC3E}">
        <p14:creationId xmlns:p14="http://schemas.microsoft.com/office/powerpoint/2010/main" val="41486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2863096" cy="507075"/>
          </a:xfrm>
        </p:spPr>
        <p:txBody>
          <a:bodyPr>
            <a:normAutofit/>
          </a:bodyPr>
          <a:lstStyle/>
          <a:p>
            <a:r>
              <a:rPr lang="en-US" sz="2000" b="1" dirty="0">
                <a:solidFill>
                  <a:schemeClr val="tx1"/>
                </a:solidFill>
              </a:rPr>
              <a:t>Exposition: John </a:t>
            </a:r>
            <a:r>
              <a:rPr lang="en-US" sz="2000" b="1" dirty="0" smtClean="0">
                <a:solidFill>
                  <a:schemeClr val="tx1"/>
                </a:solidFill>
              </a:rPr>
              <a:t>17:1-3</a:t>
            </a:r>
            <a:endParaRPr lang="en-US" sz="2000" b="1" dirty="0">
              <a:solidFill>
                <a:schemeClr val="tx1"/>
              </a:solidFill>
            </a:endParaRPr>
          </a:p>
        </p:txBody>
      </p:sp>
      <p:sp>
        <p:nvSpPr>
          <p:cNvPr id="3" name="Content Placeholder 2"/>
          <p:cNvSpPr>
            <a:spLocks noGrp="1"/>
          </p:cNvSpPr>
          <p:nvPr>
            <p:ph idx="1"/>
          </p:nvPr>
        </p:nvSpPr>
        <p:spPr>
          <a:xfrm>
            <a:off x="542485" y="507077"/>
            <a:ext cx="10913892" cy="1225008"/>
          </a:xfrm>
        </p:spPr>
        <p:txBody>
          <a:bodyPr>
            <a:noAutofit/>
          </a:bodyPr>
          <a:lstStyle/>
          <a:p>
            <a:pPr marL="0" indent="0">
              <a:spcAft>
                <a:spcPts val="1200"/>
              </a:spcAft>
              <a:buNone/>
            </a:pPr>
            <a:r>
              <a:rPr lang="en-US" sz="4000" dirty="0" smtClean="0"/>
              <a:t>Vs 2 – </a:t>
            </a:r>
            <a:r>
              <a:rPr lang="en-US" sz="4000" i="1" dirty="0" smtClean="0"/>
              <a:t>“even </a:t>
            </a:r>
            <a:r>
              <a:rPr lang="en-US" sz="4000" i="1" dirty="0"/>
              <a:t>as You gave Him authority over all flesh, that to all whom You have given Him, He may give eternal </a:t>
            </a:r>
            <a:r>
              <a:rPr lang="en-US" sz="4000" i="1" dirty="0" smtClean="0"/>
              <a:t>life.”</a:t>
            </a:r>
          </a:p>
        </p:txBody>
      </p:sp>
      <p:sp>
        <p:nvSpPr>
          <p:cNvPr id="5" name="Content Placeholder 2"/>
          <p:cNvSpPr txBox="1">
            <a:spLocks/>
          </p:cNvSpPr>
          <p:nvPr/>
        </p:nvSpPr>
        <p:spPr>
          <a:xfrm>
            <a:off x="542485" y="2558562"/>
            <a:ext cx="10913892" cy="41587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spcAft>
                <a:spcPts val="1200"/>
              </a:spcAft>
              <a:buFont typeface="+mj-lt"/>
              <a:buAutoNum type="arabicPeriod"/>
            </a:pPr>
            <a:r>
              <a:rPr lang="en-US" sz="4000" dirty="0" smtClean="0"/>
              <a:t>“Authority” = </a:t>
            </a:r>
            <a:r>
              <a:rPr lang="el-GR" sz="4000" dirty="0" smtClean="0"/>
              <a:t>ἐξουσία</a:t>
            </a:r>
            <a:r>
              <a:rPr lang="en-US" sz="4000" dirty="0" smtClean="0"/>
              <a:t> = authority and power.</a:t>
            </a:r>
          </a:p>
          <a:p>
            <a:pPr marL="742950" indent="-742950">
              <a:spcAft>
                <a:spcPts val="1200"/>
              </a:spcAft>
              <a:buFont typeface="+mj-lt"/>
              <a:buAutoNum type="arabicPeriod"/>
            </a:pPr>
            <a:r>
              <a:rPr lang="en-US" sz="4000" dirty="0" smtClean="0"/>
              <a:t>The </a:t>
            </a:r>
            <a:r>
              <a:rPr lang="en-US" sz="4000" dirty="0"/>
              <a:t>Son glorifies the Father by giving eternal life to those given Him </a:t>
            </a:r>
            <a:r>
              <a:rPr lang="en-US" sz="4000" dirty="0" smtClean="0"/>
              <a:t>which, in turn, reveals Father’s love and compassion.</a:t>
            </a:r>
          </a:p>
          <a:p>
            <a:pPr marL="742950" indent="-742950">
              <a:spcAft>
                <a:spcPts val="1200"/>
              </a:spcAft>
              <a:buFont typeface="+mj-lt"/>
              <a:buAutoNum type="arabicPeriod"/>
            </a:pPr>
            <a:r>
              <a:rPr lang="en-US" sz="4000" dirty="0" smtClean="0"/>
              <a:t>The cross will be a character display similar to something Moses witnessed at Sinai.</a:t>
            </a:r>
          </a:p>
        </p:txBody>
      </p:sp>
    </p:spTree>
    <p:extLst>
      <p:ext uri="{BB962C8B-B14F-4D97-AF65-F5344CB8AC3E}">
        <p14:creationId xmlns:p14="http://schemas.microsoft.com/office/powerpoint/2010/main" val="70933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4313827" cy="507075"/>
          </a:xfrm>
        </p:spPr>
        <p:txBody>
          <a:bodyPr>
            <a:normAutofit/>
          </a:bodyPr>
          <a:lstStyle/>
          <a:p>
            <a:r>
              <a:rPr lang="en-US" sz="2000" b="1" dirty="0" smtClean="0">
                <a:solidFill>
                  <a:schemeClr val="tx1"/>
                </a:solidFill>
              </a:rPr>
              <a:t>Exodus 34:5-7</a:t>
            </a:r>
            <a:endParaRPr lang="en-US" sz="2000" b="1" dirty="0">
              <a:solidFill>
                <a:schemeClr val="tx1"/>
              </a:solidFill>
            </a:endParaRPr>
          </a:p>
        </p:txBody>
      </p:sp>
      <p:sp>
        <p:nvSpPr>
          <p:cNvPr id="3" name="Content Placeholder 2"/>
          <p:cNvSpPr>
            <a:spLocks noGrp="1"/>
          </p:cNvSpPr>
          <p:nvPr>
            <p:ph idx="1"/>
          </p:nvPr>
        </p:nvSpPr>
        <p:spPr>
          <a:xfrm>
            <a:off x="542485" y="507076"/>
            <a:ext cx="11107323" cy="5451073"/>
          </a:xfrm>
        </p:spPr>
        <p:txBody>
          <a:bodyPr>
            <a:noAutofit/>
          </a:bodyPr>
          <a:lstStyle/>
          <a:p>
            <a:pPr marL="0" indent="0">
              <a:buNone/>
            </a:pPr>
            <a:r>
              <a:rPr lang="en-US" sz="4000" i="1" dirty="0" smtClean="0"/>
              <a:t>The </a:t>
            </a:r>
            <a:r>
              <a:rPr lang="en-US" sz="4000" i="1" dirty="0"/>
              <a:t>Lord descended in the cloud and stood there with him as he called upon the name of the Lord. Then the Lord passed by in front of him and proclaimed, “The Lord, the Lord God, compassionate and gracious, slow to anger, and abounding in lovingkindness and truth; who keeps lovingkindness for thousands, who forgives iniquity, transgression and sin; yet He will by no means leave the guilty unpunished, visiting the iniquity of fathers on the children and on the grandchildren to the third and fourth </a:t>
            </a:r>
            <a:r>
              <a:rPr lang="en-US" sz="4000" i="1" dirty="0" smtClean="0"/>
              <a:t>generations”</a:t>
            </a:r>
            <a:r>
              <a:rPr lang="en-US" sz="4000" dirty="0" smtClean="0"/>
              <a:t> </a:t>
            </a:r>
            <a:r>
              <a:rPr lang="en-US" sz="4000" dirty="0"/>
              <a:t>(Exodus </a:t>
            </a:r>
            <a:r>
              <a:rPr lang="en-US" sz="4000" dirty="0" smtClean="0"/>
              <a:t>34:5–7).</a:t>
            </a:r>
          </a:p>
        </p:txBody>
      </p:sp>
    </p:spTree>
    <p:extLst>
      <p:ext uri="{BB962C8B-B14F-4D97-AF65-F5344CB8AC3E}">
        <p14:creationId xmlns:p14="http://schemas.microsoft.com/office/powerpoint/2010/main" val="693385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5140303" cy="507075"/>
          </a:xfrm>
        </p:spPr>
        <p:txBody>
          <a:bodyPr>
            <a:normAutofit/>
          </a:bodyPr>
          <a:lstStyle/>
          <a:p>
            <a:r>
              <a:rPr lang="en-US" sz="2000" b="1" dirty="0" smtClean="0">
                <a:solidFill>
                  <a:schemeClr val="tx1"/>
                </a:solidFill>
              </a:rPr>
              <a:t>Is salvation chosen or given?</a:t>
            </a:r>
            <a:endParaRPr lang="en-US" sz="2000" b="1" dirty="0">
              <a:solidFill>
                <a:schemeClr val="tx1"/>
              </a:solidFill>
            </a:endParaRPr>
          </a:p>
        </p:txBody>
      </p:sp>
      <p:sp>
        <p:nvSpPr>
          <p:cNvPr id="6" name="Content Placeholder 5"/>
          <p:cNvSpPr>
            <a:spLocks noGrp="1"/>
          </p:cNvSpPr>
          <p:nvPr>
            <p:ph idx="1"/>
          </p:nvPr>
        </p:nvSpPr>
        <p:spPr>
          <a:xfrm>
            <a:off x="551278" y="507076"/>
            <a:ext cx="10233800" cy="5911605"/>
          </a:xfrm>
        </p:spPr>
        <p:txBody>
          <a:bodyPr>
            <a:noAutofit/>
          </a:bodyPr>
          <a:lstStyle/>
          <a:p>
            <a:pPr>
              <a:spcAft>
                <a:spcPts val="1200"/>
              </a:spcAft>
            </a:pPr>
            <a:r>
              <a:rPr lang="en-US" sz="4000" i="1" dirty="0" smtClean="0"/>
              <a:t>“Give eternal life</a:t>
            </a:r>
            <a:r>
              <a:rPr lang="en-US" sz="4000" dirty="0" smtClean="0"/>
              <a:t>?” Is it chosen or given</a:t>
            </a:r>
            <a:r>
              <a:rPr lang="en-US" sz="4000" dirty="0" smtClean="0"/>
              <a:t>?</a:t>
            </a:r>
            <a:endParaRPr lang="en-US" sz="4000" dirty="0" smtClean="0"/>
          </a:p>
          <a:p>
            <a:pPr>
              <a:spcAft>
                <a:spcPts val="1200"/>
              </a:spcAft>
            </a:pPr>
            <a:r>
              <a:rPr lang="en-US" sz="4000" dirty="0"/>
              <a:t>“Whosoever will” verses</a:t>
            </a:r>
            <a:r>
              <a:rPr lang="en-US" sz="4000" dirty="0" smtClean="0"/>
              <a:t>:</a:t>
            </a:r>
          </a:p>
          <a:p>
            <a:pPr>
              <a:spcAft>
                <a:spcPts val="1200"/>
              </a:spcAft>
            </a:pPr>
            <a:r>
              <a:rPr lang="en-US" sz="4000" dirty="0" smtClean="0"/>
              <a:t> </a:t>
            </a:r>
            <a:r>
              <a:rPr lang="en-US" sz="4000" i="1" dirty="0" smtClean="0"/>
              <a:t>For </a:t>
            </a:r>
            <a:r>
              <a:rPr lang="en-US" sz="4000" i="1" dirty="0"/>
              <a:t>there is no distinction between Jew and Greek; for the same Lord is Lord of all, abounding in riches for all who call on Him; for </a:t>
            </a:r>
            <a:r>
              <a:rPr lang="en-US" sz="4000" i="1" dirty="0" smtClean="0"/>
              <a:t>“</a:t>
            </a:r>
            <a:r>
              <a:rPr lang="en-US" sz="4000" b="1" i="1" dirty="0" smtClean="0"/>
              <a:t>Whoever </a:t>
            </a:r>
            <a:r>
              <a:rPr lang="en-US" sz="4000" b="1" i="1" dirty="0"/>
              <a:t>will call on the name of the Lord will be </a:t>
            </a:r>
            <a:r>
              <a:rPr lang="en-US" sz="4000" b="1" i="1" dirty="0" smtClean="0"/>
              <a:t>saved”</a:t>
            </a:r>
            <a:r>
              <a:rPr lang="en-US" sz="4000" dirty="0" smtClean="0"/>
              <a:t> </a:t>
            </a:r>
            <a:r>
              <a:rPr lang="en-US" sz="4000" dirty="0"/>
              <a:t>(Romans 10:12–13</a:t>
            </a:r>
            <a:r>
              <a:rPr lang="en-US" sz="4000" dirty="0" smtClean="0"/>
              <a:t>);</a:t>
            </a:r>
            <a:endParaRPr lang="en-US" sz="4000" dirty="0"/>
          </a:p>
        </p:txBody>
      </p:sp>
    </p:spTree>
    <p:extLst>
      <p:ext uri="{BB962C8B-B14F-4D97-AF65-F5344CB8AC3E}">
        <p14:creationId xmlns:p14="http://schemas.microsoft.com/office/powerpoint/2010/main" val="1617383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1"/>
            <a:ext cx="3636818" cy="507075"/>
          </a:xfrm>
        </p:spPr>
        <p:txBody>
          <a:bodyPr>
            <a:normAutofit/>
          </a:bodyPr>
          <a:lstStyle/>
          <a:p>
            <a:r>
              <a:rPr lang="en-US" sz="2000" b="1" dirty="0">
                <a:solidFill>
                  <a:schemeClr val="tx1"/>
                </a:solidFill>
              </a:rPr>
              <a:t>Is salvation chosen or given?</a:t>
            </a:r>
          </a:p>
        </p:txBody>
      </p:sp>
      <p:sp>
        <p:nvSpPr>
          <p:cNvPr id="6" name="Content Placeholder 5"/>
          <p:cNvSpPr>
            <a:spLocks noGrp="1"/>
          </p:cNvSpPr>
          <p:nvPr>
            <p:ph idx="1"/>
          </p:nvPr>
        </p:nvSpPr>
        <p:spPr>
          <a:xfrm>
            <a:off x="551278" y="507076"/>
            <a:ext cx="10233800" cy="5911605"/>
          </a:xfrm>
        </p:spPr>
        <p:txBody>
          <a:bodyPr>
            <a:noAutofit/>
          </a:bodyPr>
          <a:lstStyle/>
          <a:p>
            <a:pPr>
              <a:spcAft>
                <a:spcPts val="1200"/>
              </a:spcAft>
            </a:pPr>
            <a:r>
              <a:rPr lang="en-US" sz="4000" i="1" dirty="0" smtClean="0">
                <a:solidFill>
                  <a:schemeClr val="tx1">
                    <a:lumMod val="65000"/>
                  </a:schemeClr>
                </a:solidFill>
              </a:rPr>
              <a:t>“Give eternal life</a:t>
            </a:r>
            <a:r>
              <a:rPr lang="en-US" sz="4000" dirty="0" smtClean="0">
                <a:solidFill>
                  <a:schemeClr val="tx1">
                    <a:lumMod val="65000"/>
                  </a:schemeClr>
                </a:solidFill>
              </a:rPr>
              <a:t>?” Is it chosen or given?</a:t>
            </a:r>
          </a:p>
          <a:p>
            <a:pPr>
              <a:spcAft>
                <a:spcPts val="1200"/>
              </a:spcAft>
            </a:pPr>
            <a:r>
              <a:rPr lang="en-US" sz="4000" dirty="0">
                <a:solidFill>
                  <a:schemeClr val="tx1">
                    <a:lumMod val="65000"/>
                  </a:schemeClr>
                </a:solidFill>
              </a:rPr>
              <a:t>“Whosoever will” verses</a:t>
            </a:r>
            <a:r>
              <a:rPr lang="en-US" sz="4000" dirty="0" smtClean="0">
                <a:solidFill>
                  <a:schemeClr val="tx1">
                    <a:lumMod val="65000"/>
                  </a:schemeClr>
                </a:solidFill>
              </a:rPr>
              <a:t>:</a:t>
            </a:r>
          </a:p>
          <a:p>
            <a:pPr>
              <a:spcAft>
                <a:spcPts val="1200"/>
              </a:spcAft>
            </a:pPr>
            <a:r>
              <a:rPr lang="en-US" sz="4000" i="1" dirty="0" smtClean="0"/>
              <a:t>“For </a:t>
            </a:r>
            <a:r>
              <a:rPr lang="en-US" sz="4000" i="1" dirty="0"/>
              <a:t>God so loved the world, that he gave his only begotten Son, that </a:t>
            </a:r>
            <a:r>
              <a:rPr lang="en-US" sz="4000" b="1" i="1" dirty="0"/>
              <a:t>whosoever believeth in him</a:t>
            </a:r>
            <a:r>
              <a:rPr lang="en-US" sz="4000" i="1" dirty="0"/>
              <a:t> should not perish, but have everlasting life”</a:t>
            </a:r>
            <a:r>
              <a:rPr lang="en-US" sz="4000" dirty="0"/>
              <a:t> (John </a:t>
            </a:r>
            <a:r>
              <a:rPr lang="en-US" sz="4000" dirty="0" smtClean="0"/>
              <a:t>3:16).</a:t>
            </a:r>
          </a:p>
          <a:p>
            <a:pPr>
              <a:spcAft>
                <a:spcPts val="1200"/>
              </a:spcAft>
            </a:pPr>
            <a:r>
              <a:rPr lang="en-US" sz="4000" dirty="0" smtClean="0"/>
              <a:t>This is a </a:t>
            </a:r>
            <a:r>
              <a:rPr lang="en-US" sz="4000" dirty="0" err="1" smtClean="0"/>
              <a:t>bonified</a:t>
            </a:r>
            <a:r>
              <a:rPr lang="en-US" sz="4000" dirty="0" smtClean="0"/>
              <a:t> offer to all men.</a:t>
            </a:r>
            <a:endParaRPr lang="en-US" sz="4000" dirty="0"/>
          </a:p>
        </p:txBody>
      </p:sp>
    </p:spTree>
    <p:extLst>
      <p:ext uri="{BB962C8B-B14F-4D97-AF65-F5344CB8AC3E}">
        <p14:creationId xmlns:p14="http://schemas.microsoft.com/office/powerpoint/2010/main" val="1950709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C0CEB4-BFAC-4014-9B69-2CFFE0B783D9}">
  <ds:schemaRefs>
    <ds:schemaRef ds:uri="16c05727-aa75-4e4a-9b5f-8a80a1165891"/>
    <ds:schemaRef ds:uri="http://www.w3.org/XML/1998/namespace"/>
    <ds:schemaRef ds:uri="71af3243-3dd4-4a8d-8c0d-dd76da1f02a5"/>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3.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2129</Words>
  <Application>Microsoft Office PowerPoint</Application>
  <PresentationFormat>Widescreen</PresentationFormat>
  <Paragraphs>105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Corbel</vt:lpstr>
      <vt:lpstr>Depth</vt:lpstr>
      <vt:lpstr>PowerPoint Presentation</vt:lpstr>
      <vt:lpstr>PowerPoint Presentation</vt:lpstr>
      <vt:lpstr>PowerPoint Presentation</vt:lpstr>
      <vt:lpstr>John 17:1-3</vt:lpstr>
      <vt:lpstr>Exposition: John 17:1-3</vt:lpstr>
      <vt:lpstr>Exposition: John 17:1-3</vt:lpstr>
      <vt:lpstr>Exodus 34:5-7</vt:lpstr>
      <vt:lpstr>Is salvation chosen or given?</vt:lpstr>
      <vt:lpstr>Is salvation chosen or given?</vt:lpstr>
      <vt:lpstr>Is salvation chosen or given?</vt:lpstr>
      <vt:lpstr>PowerPoint Presentation</vt:lpstr>
      <vt:lpstr>Exposition: John 17:1-3</vt:lpstr>
      <vt:lpstr>Exposition: John 17:1-3</vt:lpstr>
      <vt:lpstr>John 17: 11-12</vt:lpstr>
      <vt:lpstr>Exposition: John 17:11-12</vt:lpstr>
      <vt:lpstr>John 17:20-23</vt:lpstr>
      <vt:lpstr>Exposition: John 17:20-23</vt:lpstr>
      <vt:lpstr>Exposition: John 17:20-23</vt:lpstr>
      <vt:lpstr>Exposition: John 17:20-23</vt:lpstr>
      <vt:lpstr>Exposition: John 17:20-23</vt:lpstr>
      <vt:lpstr>The Overcomer Protocol</vt:lpstr>
      <vt:lpstr>The Overcomer Protocol</vt:lpstr>
      <vt:lpstr>The Overcomer Protocol</vt:lpstr>
      <vt:lpstr>The Overcomer Protocol</vt:lpstr>
      <vt:lpstr>What is the state of your lifeline? </vt:lpstr>
      <vt:lpstr>How to know if you need life.</vt:lpstr>
      <vt:lpstr>How to receive the gift of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2021-09-22T14:55:04Z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