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30"/>
  </p:notesMasterIdLst>
  <p:handoutMasterIdLst>
    <p:handoutMasterId r:id="rId31"/>
  </p:handoutMasterIdLst>
  <p:sldIdLst>
    <p:sldId id="343"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3" r:id="rId18"/>
    <p:sldId id="437" r:id="rId19"/>
    <p:sldId id="435" r:id="rId20"/>
    <p:sldId id="436" r:id="rId21"/>
    <p:sldId id="434" r:id="rId22"/>
    <p:sldId id="438" r:id="rId23"/>
    <p:sldId id="439" r:id="rId24"/>
    <p:sldId id="440" r:id="rId25"/>
    <p:sldId id="441" r:id="rId26"/>
    <p:sldId id="442" r:id="rId27"/>
    <p:sldId id="443" r:id="rId28"/>
    <p:sldId id="444" r:id="rId2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97" d="100"/>
          <a:sy n="97" d="100"/>
        </p:scale>
        <p:origin x="78" y="48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9/28/2021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9/28/2021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4555093"/>
          </a:xfrm>
          <a:prstGeom prst="rect">
            <a:avLst/>
          </a:prstGeom>
          <a:noFill/>
        </p:spPr>
        <p:txBody>
          <a:bodyPr wrap="square" rtlCol="0">
            <a:spAutoFit/>
          </a:bodyPr>
          <a:lstStyle/>
          <a:p>
            <a:pPr>
              <a:spcAft>
                <a:spcPts val="1200"/>
              </a:spcAft>
            </a:pPr>
            <a:r>
              <a:rPr lang="en-US" sz="4000" dirty="0" smtClean="0"/>
              <a:t>Review</a:t>
            </a:r>
          </a:p>
          <a:p>
            <a:pPr marL="742950" indent="-742950">
              <a:spcAft>
                <a:spcPts val="1200"/>
              </a:spcAft>
              <a:buFont typeface="+mj-lt"/>
              <a:buAutoNum type="arabicPeriod"/>
            </a:pPr>
            <a:r>
              <a:rPr lang="en-US" sz="4000" dirty="0" smtClean="0"/>
              <a:t>One Heart: I Love Him</a:t>
            </a:r>
          </a:p>
          <a:p>
            <a:pPr marL="742950" indent="-742950">
              <a:spcAft>
                <a:spcPts val="1200"/>
              </a:spcAft>
              <a:buFont typeface="+mj-lt"/>
              <a:buAutoNum type="arabicPeriod"/>
            </a:pPr>
            <a:r>
              <a:rPr lang="en-US" sz="4000" dirty="0" smtClean="0"/>
              <a:t>One Way: I Trust Him.</a:t>
            </a:r>
          </a:p>
          <a:p>
            <a:pPr marL="742950" indent="-742950">
              <a:spcAft>
                <a:spcPts val="1200"/>
              </a:spcAft>
              <a:buFont typeface="+mj-lt"/>
              <a:buAutoNum type="arabicPeriod"/>
            </a:pPr>
            <a:r>
              <a:rPr lang="en-US" sz="4000" dirty="0" smtClean="0"/>
              <a:t>One Truth: I Believe His Word.</a:t>
            </a:r>
          </a:p>
          <a:p>
            <a:pPr marL="742950" indent="-742950">
              <a:spcAft>
                <a:spcPts val="1200"/>
              </a:spcAft>
              <a:buFont typeface="+mj-lt"/>
              <a:buAutoNum type="arabicPeriod"/>
            </a:pPr>
            <a:r>
              <a:rPr lang="en-US" sz="4000" dirty="0" smtClean="0"/>
              <a:t>One Life: My Very Life is in Him</a:t>
            </a:r>
            <a:r>
              <a:rPr lang="en-US" sz="4000" dirty="0" smtClean="0"/>
              <a:t>.</a:t>
            </a:r>
          </a:p>
          <a:p>
            <a:pPr marL="742950" indent="-742950">
              <a:spcAft>
                <a:spcPts val="1200"/>
              </a:spcAft>
              <a:buFont typeface="+mj-lt"/>
              <a:buAutoNum type="arabicPeriod"/>
            </a:pPr>
            <a:r>
              <a:rPr lang="en-US" sz="4000" dirty="0" smtClean="0"/>
              <a:t>Today: One Mission</a:t>
            </a:r>
            <a:endParaRPr lang="en-US" sz="4000" dirty="0" smtClean="0"/>
          </a:p>
        </p:txBody>
      </p:sp>
      <p:sp>
        <p:nvSpPr>
          <p:cNvPr id="2" name="TextBox 1"/>
          <p:cNvSpPr txBox="1"/>
          <p:nvPr/>
        </p:nvSpPr>
        <p:spPr>
          <a:xfrm>
            <a:off x="510512" y="5161084"/>
            <a:ext cx="10650043" cy="1446550"/>
          </a:xfrm>
          <a:prstGeom prst="rect">
            <a:avLst/>
          </a:prstGeom>
          <a:noFill/>
        </p:spPr>
        <p:txBody>
          <a:bodyPr wrap="square" rtlCol="0">
            <a:spAutoFit/>
          </a:bodyPr>
          <a:lstStyle/>
          <a:p>
            <a:r>
              <a:rPr lang="en-US" sz="4400" dirty="0" smtClean="0"/>
              <a:t>These are </a:t>
            </a:r>
            <a:r>
              <a:rPr lang="en-US" sz="4400" dirty="0" smtClean="0"/>
              <a:t>five essentials in the overcomer toolkit for firm faith until Jesus returns.</a:t>
            </a:r>
            <a:endParaRPr lang="en-US" sz="4400" dirty="0"/>
          </a:p>
        </p:txBody>
      </p:sp>
    </p:spTree>
    <p:extLst>
      <p:ext uri="{BB962C8B-B14F-4D97-AF65-F5344CB8AC3E}">
        <p14:creationId xmlns:p14="http://schemas.microsoft.com/office/powerpoint/2010/main" val="51458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In previous sermons, I reported a tally of relevant passages (One Heart, One Way, One Truth, One Life) but zeroed in on one passage.</a:t>
            </a:r>
          </a:p>
          <a:p>
            <a:pPr>
              <a:spcAft>
                <a:spcPts val="1200"/>
              </a:spcAft>
            </a:pPr>
            <a:r>
              <a:rPr lang="en-US" sz="4000" dirty="0" smtClean="0">
                <a:solidFill>
                  <a:schemeClr val="tx1"/>
                </a:solidFill>
              </a:rPr>
              <a:t>But this time, we will read three other “One Mission” verses before we zero in on one.</a:t>
            </a:r>
          </a:p>
          <a:p>
            <a:pPr>
              <a:spcAft>
                <a:spcPts val="1200"/>
              </a:spcAft>
            </a:pPr>
            <a:r>
              <a:rPr lang="en-US" sz="4000" dirty="0" smtClean="0">
                <a:solidFill>
                  <a:schemeClr val="tx1"/>
                </a:solidFill>
              </a:rPr>
              <a:t>The key passage we will inspect provides an in-depth treatment of One Life and One Mission because they are vitally connected. </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One Mission</a:t>
            </a:r>
            <a:endParaRPr lang="en-US" sz="4000" dirty="0">
              <a:solidFill>
                <a:schemeClr val="tx1"/>
              </a:solidFill>
            </a:endParaRPr>
          </a:p>
        </p:txBody>
      </p:sp>
    </p:spTree>
    <p:extLst>
      <p:ext uri="{BB962C8B-B14F-4D97-AF65-F5344CB8AC3E}">
        <p14:creationId xmlns:p14="http://schemas.microsoft.com/office/powerpoint/2010/main" val="1256455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i="1" dirty="0" smtClean="0">
                <a:solidFill>
                  <a:schemeClr val="tx1"/>
                </a:solidFill>
              </a:rPr>
              <a:t>“Truly</a:t>
            </a:r>
            <a:r>
              <a:rPr lang="en-US" sz="4000" i="1" dirty="0">
                <a:solidFill>
                  <a:schemeClr val="tx1"/>
                </a:solidFill>
              </a:rPr>
              <a:t>, truly, I say to you, he who believes in Me, the works that I do, he will do also; and greater works than these he will do; because I go to the Father</a:t>
            </a:r>
            <a:r>
              <a:rPr lang="en-US" sz="4000" i="1" dirty="0" smtClean="0">
                <a:solidFill>
                  <a:schemeClr val="tx1"/>
                </a:solidFill>
              </a:rPr>
              <a:t>.”</a:t>
            </a:r>
          </a:p>
          <a:p>
            <a:pPr>
              <a:spcAft>
                <a:spcPts val="1200"/>
              </a:spcAft>
            </a:pPr>
            <a:r>
              <a:rPr lang="en-US" sz="4000" dirty="0" smtClean="0">
                <a:solidFill>
                  <a:schemeClr val="tx1"/>
                </a:solidFill>
              </a:rPr>
              <a:t>Greater?</a:t>
            </a:r>
          </a:p>
          <a:p>
            <a:pPr>
              <a:spcAft>
                <a:spcPts val="1200"/>
              </a:spcAft>
            </a:pPr>
            <a:r>
              <a:rPr lang="en-US" sz="4000" dirty="0" smtClean="0">
                <a:solidFill>
                  <a:schemeClr val="tx1"/>
                </a:solidFill>
              </a:rPr>
              <a:t>Those who believe in Jesus will pick up where He left off and, empowered by the Spirit, rescue from every tribe and tongue and nation a people who will live for Jesus for all eternity!</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John 14:12</a:t>
            </a:r>
            <a:endParaRPr lang="en-US" sz="4000" dirty="0">
              <a:solidFill>
                <a:schemeClr val="tx1"/>
              </a:solidFill>
            </a:endParaRPr>
          </a:p>
        </p:txBody>
      </p:sp>
    </p:spTree>
    <p:extLst>
      <p:ext uri="{BB962C8B-B14F-4D97-AF65-F5344CB8AC3E}">
        <p14:creationId xmlns:p14="http://schemas.microsoft.com/office/powerpoint/2010/main" val="1057072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i="1" dirty="0" smtClean="0">
                <a:solidFill>
                  <a:schemeClr val="tx1"/>
                </a:solidFill>
              </a:rPr>
              <a:t>“</a:t>
            </a:r>
            <a:r>
              <a:rPr lang="en-US" sz="4000" i="1" dirty="0">
                <a:solidFill>
                  <a:schemeClr val="tx1"/>
                </a:solidFill>
              </a:rPr>
              <a:t>You did not choose Me but I chose you, and appointed you that you would go and bear fruit, and that your fruit would remain, so that whatever you ask of the Father in My name He may give to you</a:t>
            </a:r>
            <a:r>
              <a:rPr lang="en-US" sz="4000" i="1" dirty="0" smtClean="0">
                <a:solidFill>
                  <a:schemeClr val="tx1"/>
                </a:solidFill>
              </a:rPr>
              <a:t>.”</a:t>
            </a:r>
          </a:p>
          <a:p>
            <a:pPr>
              <a:spcAft>
                <a:spcPts val="1200"/>
              </a:spcAft>
            </a:pPr>
            <a:r>
              <a:rPr lang="en-US" sz="4000" dirty="0" smtClean="0">
                <a:solidFill>
                  <a:schemeClr val="tx1"/>
                </a:solidFill>
              </a:rPr>
              <a:t>Jesus chooses whom He chooses so that they might (1) go (intentional movement) and (2) bear fruit (produce what Jesus produces).</a:t>
            </a:r>
          </a:p>
          <a:p>
            <a:pPr>
              <a:spcAft>
                <a:spcPts val="1200"/>
              </a:spcAft>
            </a:pPr>
            <a:r>
              <a:rPr lang="en-US" sz="4000" dirty="0" smtClean="0">
                <a:solidFill>
                  <a:schemeClr val="tx1"/>
                </a:solidFill>
              </a:rPr>
              <a:t>This fruit will endure!</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John 15:16</a:t>
            </a:r>
            <a:endParaRPr lang="en-US" sz="4000" dirty="0">
              <a:solidFill>
                <a:schemeClr val="tx1"/>
              </a:solidFill>
            </a:endParaRPr>
          </a:p>
        </p:txBody>
      </p:sp>
    </p:spTree>
    <p:extLst>
      <p:ext uri="{BB962C8B-B14F-4D97-AF65-F5344CB8AC3E}">
        <p14:creationId xmlns:p14="http://schemas.microsoft.com/office/powerpoint/2010/main" val="454032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i="1" dirty="0" smtClean="0">
                <a:solidFill>
                  <a:schemeClr val="tx1"/>
                </a:solidFill>
              </a:rPr>
              <a:t>“I </a:t>
            </a:r>
            <a:r>
              <a:rPr lang="en-US" sz="4000" i="1" dirty="0">
                <a:solidFill>
                  <a:schemeClr val="tx1"/>
                </a:solidFill>
              </a:rPr>
              <a:t>do not ask You to take them out of the world, but to keep them from the evil one</a:t>
            </a:r>
            <a:r>
              <a:rPr lang="en-US" sz="4000" i="1" dirty="0" smtClean="0">
                <a:solidFill>
                  <a:schemeClr val="tx1"/>
                </a:solidFill>
              </a:rPr>
              <a:t>.” </a:t>
            </a:r>
          </a:p>
          <a:p>
            <a:pPr>
              <a:spcAft>
                <a:spcPts val="1200"/>
              </a:spcAft>
            </a:pPr>
            <a:r>
              <a:rPr lang="en-US" sz="4000" dirty="0" smtClean="0">
                <a:solidFill>
                  <a:schemeClr val="tx1"/>
                </a:solidFill>
              </a:rPr>
              <a:t>Jesus is leaving and it would be great for the eleven to go with Him. But if they did, who would pick up the baton? Imagine every new believer vanishing!</a:t>
            </a:r>
          </a:p>
          <a:p>
            <a:pPr>
              <a:spcAft>
                <a:spcPts val="1200"/>
              </a:spcAft>
            </a:pPr>
            <a:r>
              <a:rPr lang="en-US" sz="4000" dirty="0" smtClean="0">
                <a:solidFill>
                  <a:schemeClr val="tx1"/>
                </a:solidFill>
              </a:rPr>
              <a:t>Consequently, their theater of operations is the enemy’s domain. They will need protection. Jesus prays (and He is a good prayer) for armor! </a:t>
            </a:r>
            <a:endParaRPr lang="en-US" sz="4000" dirty="0">
              <a:solidFill>
                <a:schemeClr val="tx1"/>
              </a:solidFill>
            </a:endParaRP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John 17:15</a:t>
            </a:r>
            <a:endParaRPr lang="en-US" sz="4000" dirty="0">
              <a:solidFill>
                <a:schemeClr val="tx1"/>
              </a:solidFill>
            </a:endParaRPr>
          </a:p>
        </p:txBody>
      </p:sp>
    </p:spTree>
    <p:extLst>
      <p:ext uri="{BB962C8B-B14F-4D97-AF65-F5344CB8AC3E}">
        <p14:creationId xmlns:p14="http://schemas.microsoft.com/office/powerpoint/2010/main" val="1117834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marL="742950" indent="-742950">
              <a:spcAft>
                <a:spcPts val="1200"/>
              </a:spcAft>
              <a:buFont typeface="+mj-lt"/>
              <a:buAutoNum type="arabicPeriod"/>
            </a:pPr>
            <a:r>
              <a:rPr lang="en-US" sz="4000" dirty="0" smtClean="0">
                <a:solidFill>
                  <a:schemeClr val="tx1"/>
                </a:solidFill>
              </a:rPr>
              <a:t>“I am the vine” = One Life Source.</a:t>
            </a:r>
          </a:p>
          <a:p>
            <a:pPr marL="742950" indent="-742950">
              <a:spcAft>
                <a:spcPts val="1200"/>
              </a:spcAft>
              <a:buFont typeface="+mj-lt"/>
              <a:buAutoNum type="arabicPeriod"/>
            </a:pPr>
            <a:r>
              <a:rPr lang="en-US" sz="4000" dirty="0" smtClean="0">
                <a:solidFill>
                  <a:schemeClr val="tx1"/>
                </a:solidFill>
              </a:rPr>
              <a:t>Father is “vinedresser” who wants to optimize the fruitfulness of connected branches. </a:t>
            </a:r>
          </a:p>
          <a:p>
            <a:pPr marL="742950" indent="-742950">
              <a:spcAft>
                <a:spcPts val="1200"/>
              </a:spcAft>
              <a:buFont typeface="+mj-lt"/>
              <a:buAutoNum type="arabicPeriod"/>
            </a:pPr>
            <a:r>
              <a:rPr lang="en-US" sz="4000" dirty="0" smtClean="0">
                <a:solidFill>
                  <a:schemeClr val="tx1"/>
                </a:solidFill>
              </a:rPr>
              <a:t>He prunes – This involves stripping away what detracts from productivity.</a:t>
            </a:r>
          </a:p>
          <a:p>
            <a:pPr marL="742950" indent="-742950">
              <a:spcAft>
                <a:spcPts val="1200"/>
              </a:spcAft>
              <a:buFont typeface="+mj-lt"/>
              <a:buAutoNum type="arabicPeriod"/>
            </a:pPr>
            <a:r>
              <a:rPr lang="en-US" sz="4000" dirty="0" smtClean="0">
                <a:solidFill>
                  <a:schemeClr val="tx1"/>
                </a:solidFill>
              </a:rPr>
              <a:t>“You are already clean” means the pruning is not a penalty but improvement.</a:t>
            </a:r>
            <a:endParaRPr lang="en-US" sz="4000" b="1" dirty="0" smtClean="0">
              <a:solidFill>
                <a:srgbClr val="FFFF00"/>
              </a:solidFill>
            </a:endParaRP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Exposition of John 15:1-8</a:t>
            </a:r>
            <a:endParaRPr lang="en-US" sz="4000" dirty="0">
              <a:solidFill>
                <a:schemeClr val="tx1"/>
              </a:solidFill>
            </a:endParaRPr>
          </a:p>
        </p:txBody>
      </p:sp>
    </p:spTree>
    <p:extLst>
      <p:ext uri="{BB962C8B-B14F-4D97-AF65-F5344CB8AC3E}">
        <p14:creationId xmlns:p14="http://schemas.microsoft.com/office/powerpoint/2010/main" val="276220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William Carey: “I am not afraid of failure. I am afraid of success in things that don’t matter.”</a:t>
            </a:r>
          </a:p>
          <a:p>
            <a:pPr>
              <a:spcAft>
                <a:spcPts val="1200"/>
              </a:spcAft>
            </a:pPr>
            <a:r>
              <a:rPr lang="en-US" sz="4000" dirty="0" smtClean="0">
                <a:solidFill>
                  <a:schemeClr val="tx1"/>
                </a:solidFill>
              </a:rPr>
              <a:t>Core Exercise: Travel light! Celebrate the loss of earthly entanglements as an opportunity to focus more on fruit-bearing.</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Exposition of John 15:1-8</a:t>
            </a:r>
            <a:endParaRPr lang="en-US" sz="4000" dirty="0">
              <a:solidFill>
                <a:schemeClr val="tx1"/>
              </a:solidFill>
            </a:endParaRPr>
          </a:p>
        </p:txBody>
      </p:sp>
    </p:spTree>
    <p:extLst>
      <p:ext uri="{BB962C8B-B14F-4D97-AF65-F5344CB8AC3E}">
        <p14:creationId xmlns:p14="http://schemas.microsoft.com/office/powerpoint/2010/main" val="2356566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marL="742950" indent="-742950">
              <a:spcAft>
                <a:spcPts val="1200"/>
              </a:spcAft>
              <a:buFont typeface="+mj-lt"/>
              <a:buAutoNum type="arabicPeriod" startAt="5"/>
            </a:pPr>
            <a:r>
              <a:rPr lang="en-US" sz="4000" dirty="0" smtClean="0">
                <a:solidFill>
                  <a:schemeClr val="tx1"/>
                </a:solidFill>
              </a:rPr>
              <a:t>True fruitfulness is not possible without a vital connection to the vine / Jesus. But with it, one bears much fruit.</a:t>
            </a:r>
          </a:p>
          <a:p>
            <a:pPr marL="742950" indent="-742950">
              <a:spcAft>
                <a:spcPts val="1200"/>
              </a:spcAft>
              <a:buFont typeface="+mj-lt"/>
              <a:buAutoNum type="arabicPeriod" startAt="5"/>
            </a:pPr>
            <a:r>
              <a:rPr lang="en-US" sz="4000" dirty="0" smtClean="0">
                <a:solidFill>
                  <a:schemeClr val="tx1"/>
                </a:solidFill>
              </a:rPr>
              <a:t>Fruitless followers are fake followers only suitable for burning. They may appear to be true branches.</a:t>
            </a:r>
          </a:p>
          <a:p>
            <a:pPr marL="742950" indent="-742950">
              <a:spcAft>
                <a:spcPts val="1200"/>
              </a:spcAft>
              <a:buFont typeface="+mj-lt"/>
              <a:buAutoNum type="arabicPeriod" startAt="5"/>
            </a:pPr>
            <a:r>
              <a:rPr lang="en-US" sz="4000" dirty="0" smtClean="0">
                <a:solidFill>
                  <a:schemeClr val="tx1"/>
                </a:solidFill>
              </a:rPr>
              <a:t>Fruit is not the cause but the evidence of salvation. A fruitless “believer” is not a believer.</a:t>
            </a:r>
          </a:p>
          <a:p>
            <a:pPr marL="742950" indent="-742950">
              <a:spcAft>
                <a:spcPts val="1200"/>
              </a:spcAft>
              <a:buFont typeface="+mj-lt"/>
              <a:buAutoNum type="arabicPeriod" startAt="5"/>
            </a:pPr>
            <a:r>
              <a:rPr lang="en-US" sz="4000" dirty="0" smtClean="0">
                <a:solidFill>
                  <a:schemeClr val="tx1"/>
                </a:solidFill>
              </a:rPr>
              <a:t>Would there be enough evidence to convict you? </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Exposition of John 15:1-8</a:t>
            </a:r>
            <a:endParaRPr lang="en-US" sz="4000" dirty="0">
              <a:solidFill>
                <a:schemeClr val="tx1"/>
              </a:solidFill>
            </a:endParaRPr>
          </a:p>
        </p:txBody>
      </p:sp>
    </p:spTree>
    <p:extLst>
      <p:ext uri="{BB962C8B-B14F-4D97-AF65-F5344CB8AC3E}">
        <p14:creationId xmlns:p14="http://schemas.microsoft.com/office/powerpoint/2010/main" val="3217697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marL="742950" indent="-742950">
              <a:spcAft>
                <a:spcPts val="1200"/>
              </a:spcAft>
              <a:buFont typeface="+mj-lt"/>
              <a:buAutoNum type="arabicPeriod" startAt="9"/>
            </a:pPr>
            <a:r>
              <a:rPr lang="en-US" sz="4000" dirty="0" smtClean="0">
                <a:solidFill>
                  <a:schemeClr val="tx1"/>
                </a:solidFill>
              </a:rPr>
              <a:t>Abiders can ask Father for whatever and it will be done.</a:t>
            </a:r>
          </a:p>
          <a:p>
            <a:pPr marL="742950" indent="-742950">
              <a:spcAft>
                <a:spcPts val="1200"/>
              </a:spcAft>
              <a:buFont typeface="+mj-lt"/>
              <a:buAutoNum type="arabicPeriod" startAt="9"/>
            </a:pPr>
            <a:r>
              <a:rPr lang="en-US" sz="4000" dirty="0" smtClean="0">
                <a:solidFill>
                  <a:schemeClr val="tx1"/>
                </a:solidFill>
              </a:rPr>
              <a:t>Abiding in His Word means it is our nutrient source. Word driven prayer gets answered.</a:t>
            </a:r>
          </a:p>
          <a:p>
            <a:pPr marL="742950" indent="-742950">
              <a:spcAft>
                <a:spcPts val="1200"/>
              </a:spcAft>
              <a:buFont typeface="+mj-lt"/>
              <a:buAutoNum type="arabicPeriod" startAt="9"/>
            </a:pPr>
            <a:r>
              <a:rPr lang="en-US" sz="4000" dirty="0" smtClean="0">
                <a:solidFill>
                  <a:schemeClr val="tx1"/>
                </a:solidFill>
              </a:rPr>
              <a:t>As we bear fruit, it makes Father look good. He is demonstrated as the ultimate vine-dresser.</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Exposition of John 15:1-8</a:t>
            </a:r>
            <a:endParaRPr lang="en-US" sz="4000" dirty="0">
              <a:solidFill>
                <a:schemeClr val="tx1"/>
              </a:solidFill>
            </a:endParaRPr>
          </a:p>
        </p:txBody>
      </p:sp>
    </p:spTree>
    <p:extLst>
      <p:ext uri="{BB962C8B-B14F-4D97-AF65-F5344CB8AC3E}">
        <p14:creationId xmlns:p14="http://schemas.microsoft.com/office/powerpoint/2010/main" val="1006984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marL="742950" indent="-742950">
              <a:spcAft>
                <a:spcPts val="1200"/>
              </a:spcAft>
              <a:buFont typeface="+mj-lt"/>
              <a:buAutoNum type="arabicPeriod" startAt="12"/>
            </a:pPr>
            <a:r>
              <a:rPr lang="en-US" sz="4000" dirty="0" smtClean="0">
                <a:solidFill>
                  <a:schemeClr val="tx1"/>
                </a:solidFill>
              </a:rPr>
              <a:t>What does it mean for us to be branches and to produce fruit?</a:t>
            </a:r>
          </a:p>
          <a:p>
            <a:pPr marL="742950" indent="-742950">
              <a:spcAft>
                <a:spcPts val="1200"/>
              </a:spcAft>
              <a:buFont typeface="+mj-lt"/>
              <a:buAutoNum type="arabicPeriod" startAt="13"/>
            </a:pPr>
            <a:r>
              <a:rPr lang="en-US" sz="4000" dirty="0" smtClean="0">
                <a:solidFill>
                  <a:schemeClr val="tx1"/>
                </a:solidFill>
              </a:rPr>
              <a:t>The fruit of a vine is a miracle that will produce another fruit-bearing vine. The fruit reproduces itself.</a:t>
            </a:r>
          </a:p>
          <a:p>
            <a:pPr marL="742950" indent="-742950">
              <a:spcAft>
                <a:spcPts val="1200"/>
              </a:spcAft>
              <a:buFont typeface="+mj-lt"/>
              <a:buAutoNum type="arabicPeriod" startAt="13"/>
            </a:pPr>
            <a:r>
              <a:rPr lang="en-US" sz="4000" dirty="0" smtClean="0">
                <a:solidFill>
                  <a:schemeClr val="tx1"/>
                </a:solidFill>
              </a:rPr>
              <a:t>To appreciate this, we need to make an appointment!</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Exposition of John 15:1-8</a:t>
            </a:r>
            <a:endParaRPr lang="en-US" sz="4000" dirty="0">
              <a:solidFill>
                <a:schemeClr val="tx1"/>
              </a:solidFill>
            </a:endParaRPr>
          </a:p>
        </p:txBody>
      </p:sp>
    </p:spTree>
    <p:extLst>
      <p:ext uri="{BB962C8B-B14F-4D97-AF65-F5344CB8AC3E}">
        <p14:creationId xmlns:p14="http://schemas.microsoft.com/office/powerpoint/2010/main" val="1642234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baseline="30000" dirty="0" smtClean="0">
                <a:solidFill>
                  <a:schemeClr val="tx1"/>
                </a:solidFill>
              </a:rPr>
              <a:t>30</a:t>
            </a:r>
            <a:r>
              <a:rPr lang="en-US" sz="4000" i="1" dirty="0" smtClean="0">
                <a:solidFill>
                  <a:schemeClr val="tx1"/>
                </a:solidFill>
              </a:rPr>
              <a:t>After </a:t>
            </a:r>
            <a:r>
              <a:rPr lang="en-US" sz="4000" i="1" dirty="0">
                <a:solidFill>
                  <a:schemeClr val="tx1"/>
                </a:solidFill>
              </a:rPr>
              <a:t>singing a hymn, they went out to the Mount of </a:t>
            </a:r>
            <a:r>
              <a:rPr lang="en-US" sz="4000" i="1" dirty="0" smtClean="0">
                <a:solidFill>
                  <a:schemeClr val="tx1"/>
                </a:solidFill>
              </a:rPr>
              <a:t>Olives</a:t>
            </a:r>
            <a:r>
              <a:rPr lang="en-US" sz="4000" dirty="0" smtClean="0">
                <a:solidFill>
                  <a:schemeClr val="tx1"/>
                </a:solidFill>
              </a:rPr>
              <a:t>. </a:t>
            </a:r>
            <a:r>
              <a:rPr lang="en-US" sz="4000" baseline="30000" dirty="0" smtClean="0">
                <a:solidFill>
                  <a:schemeClr val="tx1"/>
                </a:solidFill>
              </a:rPr>
              <a:t>31</a:t>
            </a:r>
            <a:r>
              <a:rPr lang="en-US" sz="4000" i="1" dirty="0" smtClean="0">
                <a:solidFill>
                  <a:schemeClr val="tx1"/>
                </a:solidFill>
              </a:rPr>
              <a:t>Then Jesus said to them, “You will all fall away because of Me this night, for it is written, ‘I will strike down the shepherd, and the sheep of the flock shall be scattered</a:t>
            </a:r>
            <a:r>
              <a:rPr lang="en-US" sz="4000" dirty="0" smtClean="0">
                <a:solidFill>
                  <a:schemeClr val="tx1"/>
                </a:solidFill>
              </a:rPr>
              <a:t>.’ </a:t>
            </a:r>
            <a:r>
              <a:rPr lang="en-US" sz="4000" baseline="30000" dirty="0" smtClean="0">
                <a:solidFill>
                  <a:schemeClr val="tx1"/>
                </a:solidFill>
              </a:rPr>
              <a:t>32</a:t>
            </a:r>
            <a:r>
              <a:rPr lang="en-US" sz="4000" i="1" dirty="0" smtClean="0">
                <a:solidFill>
                  <a:schemeClr val="tx1"/>
                </a:solidFill>
              </a:rPr>
              <a:t>But </a:t>
            </a:r>
            <a:r>
              <a:rPr lang="en-US" sz="4000" i="1" dirty="0">
                <a:solidFill>
                  <a:schemeClr val="tx1"/>
                </a:solidFill>
              </a:rPr>
              <a:t>after I have been raised, I will go ahead of you to Galilee</a:t>
            </a:r>
            <a:r>
              <a:rPr lang="en-US" sz="4000" dirty="0" smtClean="0">
                <a:solidFill>
                  <a:schemeClr val="tx1"/>
                </a:solidFill>
              </a:rPr>
              <a:t>.”</a:t>
            </a:r>
          </a:p>
          <a:p>
            <a:pPr>
              <a:spcAft>
                <a:spcPts val="1200"/>
              </a:spcAft>
            </a:pPr>
            <a:r>
              <a:rPr lang="en-US" sz="4000" dirty="0" smtClean="0">
                <a:solidFill>
                  <a:schemeClr val="tx1"/>
                </a:solidFill>
              </a:rPr>
              <a:t>The One Mission protocol required a second post-resurrection briefing. Who makes a post-death appointment?</a:t>
            </a:r>
            <a:endParaRPr lang="en-US" sz="4000" dirty="0">
              <a:solidFill>
                <a:schemeClr val="tx1"/>
              </a:solidFill>
            </a:endParaRP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Matthew 26:30-32</a:t>
            </a:r>
            <a:endParaRPr lang="en-US" sz="4000" dirty="0">
              <a:solidFill>
                <a:schemeClr val="tx1"/>
              </a:solidFill>
            </a:endParaRPr>
          </a:p>
        </p:txBody>
      </p:sp>
    </p:spTree>
    <p:extLst>
      <p:ext uri="{BB962C8B-B14F-4D97-AF65-F5344CB8AC3E}">
        <p14:creationId xmlns:p14="http://schemas.microsoft.com/office/powerpoint/2010/main" val="1572647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4093428"/>
          </a:xfrm>
          <a:prstGeom prst="rect">
            <a:avLst/>
          </a:prstGeom>
          <a:noFill/>
        </p:spPr>
        <p:txBody>
          <a:bodyPr wrap="square" rtlCol="0">
            <a:spAutoFit/>
          </a:bodyPr>
          <a:lstStyle/>
          <a:p>
            <a:pPr>
              <a:spcAft>
                <a:spcPts val="1200"/>
              </a:spcAft>
            </a:pPr>
            <a:r>
              <a:rPr lang="en-US" sz="4000" dirty="0" smtClean="0"/>
              <a:t>Review</a:t>
            </a:r>
          </a:p>
          <a:p>
            <a:pPr marL="742950" indent="-742950">
              <a:spcAft>
                <a:spcPts val="1200"/>
              </a:spcAft>
              <a:buFont typeface="+mj-lt"/>
              <a:buAutoNum type="arabicPeriod"/>
            </a:pPr>
            <a:r>
              <a:rPr lang="en-US" sz="4000" dirty="0" smtClean="0"/>
              <a:t>“Because I live in Him” is where it starts! Therefore, I love him, I trust Him, and I obey His Word.</a:t>
            </a:r>
          </a:p>
          <a:p>
            <a:pPr marL="742950" indent="-742950">
              <a:spcAft>
                <a:spcPts val="1200"/>
              </a:spcAft>
              <a:buFont typeface="+mj-lt"/>
              <a:buAutoNum type="arabicPeriod"/>
            </a:pPr>
            <a:r>
              <a:rPr lang="en-US" sz="4000" dirty="0" smtClean="0"/>
              <a:t>Today: Because I am alive in Him, I also bear fruit.</a:t>
            </a:r>
            <a:endParaRPr lang="en-US" sz="4000" dirty="0" smtClean="0"/>
          </a:p>
        </p:txBody>
      </p:sp>
      <p:sp>
        <p:nvSpPr>
          <p:cNvPr id="2" name="TextBox 1"/>
          <p:cNvSpPr txBox="1"/>
          <p:nvPr/>
        </p:nvSpPr>
        <p:spPr>
          <a:xfrm>
            <a:off x="510512" y="4720970"/>
            <a:ext cx="10650043" cy="1446550"/>
          </a:xfrm>
          <a:prstGeom prst="rect">
            <a:avLst/>
          </a:prstGeom>
          <a:noFill/>
        </p:spPr>
        <p:txBody>
          <a:bodyPr wrap="square" rtlCol="0">
            <a:spAutoFit/>
          </a:bodyPr>
          <a:lstStyle/>
          <a:p>
            <a:r>
              <a:rPr lang="en-US" sz="4400" dirty="0" smtClean="0"/>
              <a:t>Let’s determine exactly what kind of fruit we who are alive in Christ can produce.</a:t>
            </a:r>
            <a:endParaRPr lang="en-US" sz="4400" dirty="0"/>
          </a:p>
        </p:txBody>
      </p:sp>
    </p:spTree>
    <p:extLst>
      <p:ext uri="{BB962C8B-B14F-4D97-AF65-F5344CB8AC3E}">
        <p14:creationId xmlns:p14="http://schemas.microsoft.com/office/powerpoint/2010/main" val="36027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i="1" dirty="0" smtClean="0">
                <a:solidFill>
                  <a:schemeClr val="tx1"/>
                </a:solidFill>
              </a:rPr>
              <a:t>“Therefore go </a:t>
            </a:r>
            <a:r>
              <a:rPr lang="en-US" sz="4000" i="1" dirty="0">
                <a:solidFill>
                  <a:schemeClr val="tx1"/>
                </a:solidFill>
              </a:rPr>
              <a:t>make disciples of all the nations, baptizing them in the name of the Father and the Son and the Holy Spirit, teaching them to observe all that I commanded you; and </a:t>
            </a:r>
            <a:r>
              <a:rPr lang="en-US" sz="4000" i="1" dirty="0" smtClean="0">
                <a:solidFill>
                  <a:schemeClr val="tx1"/>
                </a:solidFill>
              </a:rPr>
              <a:t>behold, </a:t>
            </a:r>
            <a:r>
              <a:rPr lang="en-US" sz="4000" i="1" dirty="0">
                <a:solidFill>
                  <a:schemeClr val="tx1"/>
                </a:solidFill>
              </a:rPr>
              <a:t>I am with you always, even to the end of the age”</a:t>
            </a:r>
            <a:r>
              <a:rPr lang="en-US" sz="4000" dirty="0">
                <a:solidFill>
                  <a:schemeClr val="tx1"/>
                </a:solidFill>
              </a:rPr>
              <a:t> (Matthew 28:19–20</a:t>
            </a:r>
            <a:r>
              <a:rPr lang="en-US" sz="4000" dirty="0" smtClean="0">
                <a:solidFill>
                  <a:schemeClr val="tx1"/>
                </a:solidFill>
              </a:rPr>
              <a:t>).</a:t>
            </a:r>
          </a:p>
          <a:p>
            <a:pPr marL="742950" indent="-742950">
              <a:spcAft>
                <a:spcPts val="1200"/>
              </a:spcAft>
              <a:buFont typeface="+mj-lt"/>
              <a:buAutoNum type="arabicPeriod"/>
            </a:pPr>
            <a:r>
              <a:rPr lang="en-US" sz="4000" dirty="0" smtClean="0">
                <a:solidFill>
                  <a:schemeClr val="tx1"/>
                </a:solidFill>
              </a:rPr>
              <a:t>Make disciples is the main command.</a:t>
            </a:r>
          </a:p>
          <a:p>
            <a:pPr marL="742950" indent="-742950">
              <a:spcAft>
                <a:spcPts val="1200"/>
              </a:spcAft>
              <a:buFont typeface="+mj-lt"/>
              <a:buAutoNum type="arabicPeriod"/>
            </a:pPr>
            <a:r>
              <a:rPr lang="en-US" sz="4000" dirty="0" smtClean="0">
                <a:solidFill>
                  <a:schemeClr val="tx1"/>
                </a:solidFill>
              </a:rPr>
              <a:t>“Go,” “baptizing,” and “teaching” are about process</a:t>
            </a:r>
            <a:endParaRPr lang="en-US" sz="4000" dirty="0">
              <a:solidFill>
                <a:schemeClr val="tx1"/>
              </a:solidFill>
            </a:endParaRP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Matthew 28:19-20</a:t>
            </a:r>
            <a:endParaRPr lang="en-US" sz="4000" dirty="0">
              <a:solidFill>
                <a:schemeClr val="tx1"/>
              </a:solidFill>
            </a:endParaRPr>
          </a:p>
        </p:txBody>
      </p:sp>
    </p:spTree>
    <p:extLst>
      <p:ext uri="{BB962C8B-B14F-4D97-AF65-F5344CB8AC3E}">
        <p14:creationId xmlns:p14="http://schemas.microsoft.com/office/powerpoint/2010/main" val="2777000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marL="742950" indent="-742950">
              <a:spcAft>
                <a:spcPts val="1200"/>
              </a:spcAft>
              <a:buFont typeface="+mj-lt"/>
              <a:buAutoNum type="arabicPeriod" startAt="3"/>
            </a:pPr>
            <a:r>
              <a:rPr lang="en-US" sz="4000" dirty="0" smtClean="0">
                <a:solidFill>
                  <a:schemeClr val="tx1"/>
                </a:solidFill>
              </a:rPr>
              <a:t>“Teaching” is focused on helping someone keep all that Jesus commanded.</a:t>
            </a:r>
          </a:p>
          <a:p>
            <a:pPr marL="742950" indent="-742950">
              <a:spcAft>
                <a:spcPts val="1200"/>
              </a:spcAft>
              <a:buFont typeface="+mj-lt"/>
              <a:buAutoNum type="arabicPeriod" startAt="3"/>
            </a:pPr>
            <a:r>
              <a:rPr lang="en-US" sz="4000" dirty="0" smtClean="0">
                <a:solidFill>
                  <a:schemeClr val="tx1"/>
                </a:solidFill>
              </a:rPr>
              <a:t>All that Jesus commanded includes the command to “make disciples” – this is a self-referential command.</a:t>
            </a:r>
          </a:p>
          <a:p>
            <a:pPr marL="742950" indent="-742950">
              <a:spcAft>
                <a:spcPts val="1200"/>
              </a:spcAft>
              <a:buFont typeface="+mj-lt"/>
              <a:buAutoNum type="arabicPeriod" startAt="3"/>
            </a:pPr>
            <a:r>
              <a:rPr lang="en-US" sz="4000" dirty="0" smtClean="0">
                <a:solidFill>
                  <a:schemeClr val="tx1"/>
                </a:solidFill>
              </a:rPr>
              <a:t>In other words, Jesus is commanding his followers to be disciple-makers who make disciple-makers.</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Matthew 28:19-20</a:t>
            </a:r>
            <a:endParaRPr lang="en-US" sz="4000" dirty="0">
              <a:solidFill>
                <a:schemeClr val="tx1"/>
              </a:solidFill>
            </a:endParaRPr>
          </a:p>
        </p:txBody>
      </p:sp>
    </p:spTree>
    <p:extLst>
      <p:ext uri="{BB962C8B-B14F-4D97-AF65-F5344CB8AC3E}">
        <p14:creationId xmlns:p14="http://schemas.microsoft.com/office/powerpoint/2010/main" val="3964001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Jesus prayed: </a:t>
            </a:r>
            <a:r>
              <a:rPr lang="en-US" sz="4000" i="1" dirty="0" smtClean="0">
                <a:solidFill>
                  <a:schemeClr val="tx1"/>
                </a:solidFill>
              </a:rPr>
              <a:t>“As </a:t>
            </a:r>
            <a:r>
              <a:rPr lang="en-US" sz="4000" i="1" dirty="0">
                <a:solidFill>
                  <a:schemeClr val="tx1"/>
                </a:solidFill>
              </a:rPr>
              <a:t>You sent Me into the world, I also have sent them into the world</a:t>
            </a:r>
            <a:r>
              <a:rPr lang="en-US" sz="4000" dirty="0">
                <a:solidFill>
                  <a:schemeClr val="tx1"/>
                </a:solidFill>
              </a:rPr>
              <a:t>” (John 17:18).</a:t>
            </a:r>
          </a:p>
          <a:p>
            <a:pPr>
              <a:spcAft>
                <a:spcPts val="1200"/>
              </a:spcAft>
            </a:pPr>
            <a:r>
              <a:rPr lang="en-US" sz="4000" dirty="0" smtClean="0">
                <a:solidFill>
                  <a:schemeClr val="tx1"/>
                </a:solidFill>
              </a:rPr>
              <a:t>Jesus has left us on planet for one specific reason – to pick up where he left off in the work of disciple-making.</a:t>
            </a:r>
          </a:p>
          <a:p>
            <a:pPr>
              <a:spcAft>
                <a:spcPts val="1200"/>
              </a:spcAft>
            </a:pPr>
            <a:r>
              <a:rPr lang="en-US" sz="4000" dirty="0" smtClean="0">
                <a:solidFill>
                  <a:schemeClr val="tx1"/>
                </a:solidFill>
              </a:rPr>
              <a:t>Our earthly mission is to be a church that is making disciple-makers in a world that is hostile &amp; in peril.</a:t>
            </a:r>
          </a:p>
          <a:p>
            <a:pPr>
              <a:spcAft>
                <a:spcPts val="1200"/>
              </a:spcAft>
            </a:pPr>
            <a:r>
              <a:rPr lang="en-US" sz="4000" dirty="0" smtClean="0">
                <a:solidFill>
                  <a:schemeClr val="tx1"/>
                </a:solidFill>
              </a:rPr>
              <a:t>Train’s a </a:t>
            </a:r>
            <a:r>
              <a:rPr lang="en-US" sz="4000" dirty="0" err="1" smtClean="0">
                <a:solidFill>
                  <a:schemeClr val="tx1"/>
                </a:solidFill>
              </a:rPr>
              <a:t>comin</a:t>
            </a:r>
            <a:r>
              <a:rPr lang="en-US" sz="4000" dirty="0" smtClean="0">
                <a:solidFill>
                  <a:schemeClr val="tx1"/>
                </a:solidFill>
              </a:rPr>
              <a:t>’.</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One Mission</a:t>
            </a:r>
            <a:endParaRPr lang="en-US" sz="4000" dirty="0">
              <a:solidFill>
                <a:schemeClr val="tx1"/>
              </a:solidFill>
            </a:endParaRPr>
          </a:p>
        </p:txBody>
      </p:sp>
    </p:spTree>
    <p:extLst>
      <p:ext uri="{BB962C8B-B14F-4D97-AF65-F5344CB8AC3E}">
        <p14:creationId xmlns:p14="http://schemas.microsoft.com/office/powerpoint/2010/main" val="1971799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In the weeks surrounding the missions conference in February, we will thoroughly unpack the process.</a:t>
            </a:r>
            <a:endParaRPr lang="en-US" sz="4000" dirty="0">
              <a:solidFill>
                <a:schemeClr val="tx1"/>
              </a:solidFill>
            </a:endParaRPr>
          </a:p>
          <a:p>
            <a:pPr>
              <a:spcAft>
                <a:spcPts val="1200"/>
              </a:spcAft>
            </a:pPr>
            <a:r>
              <a:rPr lang="en-US" sz="4000" dirty="0" smtClean="0">
                <a:solidFill>
                  <a:schemeClr val="tx1"/>
                </a:solidFill>
              </a:rPr>
              <a:t>Let me give you one nugget from our disciple-making mentor, Jesus.</a:t>
            </a:r>
          </a:p>
          <a:p>
            <a:pPr>
              <a:spcAft>
                <a:spcPts val="1200"/>
              </a:spcAft>
            </a:pPr>
            <a:r>
              <a:rPr lang="en-US" sz="4000" dirty="0" smtClean="0">
                <a:solidFill>
                  <a:schemeClr val="tx1"/>
                </a:solidFill>
              </a:rPr>
              <a:t>Context: Jesus in </a:t>
            </a:r>
            <a:r>
              <a:rPr lang="en-US" sz="4000" dirty="0" err="1" smtClean="0">
                <a:solidFill>
                  <a:schemeClr val="tx1"/>
                </a:solidFill>
              </a:rPr>
              <a:t>enroute</a:t>
            </a:r>
            <a:r>
              <a:rPr lang="en-US" sz="4000" dirty="0" smtClean="0">
                <a:solidFill>
                  <a:schemeClr val="tx1"/>
                </a:solidFill>
              </a:rPr>
              <a:t> to Jerusalem – stops before a sycamore tree and looks directly at a tax-collector who was considered a cheat and sell-out.</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How?</a:t>
            </a:r>
            <a:endParaRPr lang="en-US" sz="4000" dirty="0">
              <a:solidFill>
                <a:schemeClr val="tx1"/>
              </a:solidFill>
            </a:endParaRPr>
          </a:p>
        </p:txBody>
      </p:sp>
    </p:spTree>
    <p:extLst>
      <p:ext uri="{BB962C8B-B14F-4D97-AF65-F5344CB8AC3E}">
        <p14:creationId xmlns:p14="http://schemas.microsoft.com/office/powerpoint/2010/main" val="56774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927" y="629681"/>
            <a:ext cx="11192607" cy="5643298"/>
          </a:xfrm>
        </p:spPr>
        <p:txBody>
          <a:bodyPr>
            <a:noAutofit/>
          </a:bodyPr>
          <a:lstStyle/>
          <a:p>
            <a:pPr>
              <a:spcAft>
                <a:spcPts val="1200"/>
              </a:spcAft>
            </a:pPr>
            <a:r>
              <a:rPr lang="en-US" sz="4000" i="1" dirty="0" smtClean="0">
                <a:solidFill>
                  <a:schemeClr val="tx1"/>
                </a:solidFill>
              </a:rPr>
              <a:t>When </a:t>
            </a:r>
            <a:r>
              <a:rPr lang="en-US" sz="4000" i="1" dirty="0">
                <a:solidFill>
                  <a:schemeClr val="tx1"/>
                </a:solidFill>
              </a:rPr>
              <a:t>Jesus came to the place, He looked up and said to him, “</a:t>
            </a:r>
            <a:r>
              <a:rPr lang="en-US" sz="4000" i="1" dirty="0" err="1">
                <a:solidFill>
                  <a:schemeClr val="tx1"/>
                </a:solidFill>
              </a:rPr>
              <a:t>Zaccheus</a:t>
            </a:r>
            <a:r>
              <a:rPr lang="en-US" sz="4000" i="1" dirty="0">
                <a:solidFill>
                  <a:schemeClr val="tx1"/>
                </a:solidFill>
              </a:rPr>
              <a:t>, hurry and come down, for today I must stay at your house.” And he hurried and came down and received Him gladly. When they saw it, they all began to grumble, saying, “He has gone to be the guest of a man who is a sinner”</a:t>
            </a:r>
            <a:r>
              <a:rPr lang="en-US" sz="4000" dirty="0">
                <a:solidFill>
                  <a:schemeClr val="tx1"/>
                </a:solidFill>
              </a:rPr>
              <a:t> (Luke 19:5–7).</a:t>
            </a:r>
          </a:p>
          <a:p>
            <a:pPr>
              <a:spcAft>
                <a:spcPts val="1200"/>
              </a:spcAft>
            </a:pPr>
            <a:r>
              <a:rPr lang="en-US" sz="4000" i="1" dirty="0" smtClean="0">
                <a:solidFill>
                  <a:schemeClr val="tx1"/>
                </a:solidFill>
              </a:rPr>
              <a:t>“</a:t>
            </a:r>
            <a:r>
              <a:rPr lang="en-US" sz="4000" i="1" dirty="0">
                <a:solidFill>
                  <a:schemeClr val="tx1"/>
                </a:solidFill>
              </a:rPr>
              <a:t>For the Son of Man has come to seek and to save that which was lost”</a:t>
            </a:r>
            <a:r>
              <a:rPr lang="en-US" sz="4000" dirty="0">
                <a:solidFill>
                  <a:schemeClr val="tx1"/>
                </a:solidFill>
              </a:rPr>
              <a:t> (Luke 19:10</a:t>
            </a:r>
            <a:r>
              <a:rPr lang="en-US" sz="4000" dirty="0" smtClean="0">
                <a:solidFill>
                  <a:schemeClr val="tx1"/>
                </a:solidFill>
              </a:rPr>
              <a:t>).</a:t>
            </a:r>
          </a:p>
          <a:p>
            <a:pPr>
              <a:spcAft>
                <a:spcPts val="1200"/>
              </a:spcAft>
            </a:pPr>
            <a:r>
              <a:rPr lang="en-US" sz="4000" dirty="0" smtClean="0">
                <a:solidFill>
                  <a:schemeClr val="tx1"/>
                </a:solidFill>
              </a:rPr>
              <a:t>Who is your </a:t>
            </a:r>
            <a:r>
              <a:rPr lang="en-US" sz="4000" dirty="0" err="1" smtClean="0">
                <a:solidFill>
                  <a:schemeClr val="tx1"/>
                </a:solidFill>
              </a:rPr>
              <a:t>Zaccheus</a:t>
            </a:r>
            <a:r>
              <a:rPr lang="en-US" sz="4000" dirty="0" smtClean="0">
                <a:solidFill>
                  <a:schemeClr val="tx1"/>
                </a:solidFill>
              </a:rPr>
              <a:t>? God </a:t>
            </a:r>
            <a:r>
              <a:rPr lang="en-US" sz="4000" dirty="0">
                <a:solidFill>
                  <a:schemeClr val="tx1"/>
                </a:solidFill>
              </a:rPr>
              <a:t>put him in your path!</a:t>
            </a:r>
            <a:endParaRPr lang="en-US" sz="4000" dirty="0" smtClean="0">
              <a:solidFill>
                <a:schemeClr val="tx1"/>
              </a:solidFill>
            </a:endParaRP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How?</a:t>
            </a:r>
            <a:endParaRPr lang="en-US" sz="4000" dirty="0">
              <a:solidFill>
                <a:schemeClr val="tx1"/>
              </a:solidFill>
            </a:endParaRPr>
          </a:p>
        </p:txBody>
      </p:sp>
    </p:spTree>
    <p:extLst>
      <p:ext uri="{BB962C8B-B14F-4D97-AF65-F5344CB8AC3E}">
        <p14:creationId xmlns:p14="http://schemas.microsoft.com/office/powerpoint/2010/main" val="1766179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927" y="629681"/>
            <a:ext cx="11192607" cy="5643298"/>
          </a:xfrm>
        </p:spPr>
        <p:txBody>
          <a:bodyPr>
            <a:noAutofit/>
          </a:bodyPr>
          <a:lstStyle/>
          <a:p>
            <a:pPr>
              <a:spcAft>
                <a:spcPts val="1200"/>
              </a:spcAft>
            </a:pPr>
            <a:r>
              <a:rPr lang="en-US" sz="4000" dirty="0" smtClean="0">
                <a:solidFill>
                  <a:schemeClr val="tx1"/>
                </a:solidFill>
              </a:rPr>
              <a:t>Can you imagine Jesus returning and you discovering people at your side who are there, in part, because God chose to work through you!</a:t>
            </a:r>
          </a:p>
          <a:p>
            <a:pPr>
              <a:spcAft>
                <a:spcPts val="1200"/>
              </a:spcAft>
            </a:pPr>
            <a:r>
              <a:rPr lang="en-US" sz="4000" i="1" dirty="0"/>
              <a:t>For who is our hope or joy or crown of exultation? Is it not even you, in the presence of our Lord Jesus at His coming? For you are our glory and joy</a:t>
            </a:r>
            <a:r>
              <a:rPr lang="en-US" sz="4000" dirty="0"/>
              <a:t> (1 Thessalonians 2:19–20</a:t>
            </a:r>
            <a:r>
              <a:rPr lang="en-US" sz="4000" dirty="0" smtClean="0"/>
              <a:t>).</a:t>
            </a:r>
            <a:endParaRPr lang="en-US" sz="4000" dirty="0" smtClean="0">
              <a:solidFill>
                <a:schemeClr val="tx1"/>
              </a:solidFill>
            </a:endParaRP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Our Mission Accomplished!</a:t>
            </a:r>
            <a:endParaRPr lang="en-US" sz="4000" dirty="0">
              <a:solidFill>
                <a:schemeClr val="tx1"/>
              </a:solidFill>
            </a:endParaRPr>
          </a:p>
        </p:txBody>
      </p:sp>
    </p:spTree>
    <p:extLst>
      <p:ext uri="{BB962C8B-B14F-4D97-AF65-F5344CB8AC3E}">
        <p14:creationId xmlns:p14="http://schemas.microsoft.com/office/powerpoint/2010/main" val="536077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933" y="629682"/>
            <a:ext cx="11192607" cy="5643298"/>
          </a:xfrm>
        </p:spPr>
        <p:txBody>
          <a:bodyPr>
            <a:noAutofit/>
          </a:bodyPr>
          <a:lstStyle/>
          <a:p>
            <a:pPr>
              <a:spcAft>
                <a:spcPts val="1200"/>
              </a:spcAft>
            </a:pPr>
            <a:r>
              <a:rPr lang="en-US" sz="4000" dirty="0" smtClean="0">
                <a:solidFill>
                  <a:schemeClr val="tx1"/>
                </a:solidFill>
              </a:rPr>
              <a:t>Jesus declares Mission Accomplished!</a:t>
            </a:r>
          </a:p>
          <a:p>
            <a:pPr>
              <a:spcAft>
                <a:spcPts val="1200"/>
              </a:spcAft>
            </a:pPr>
            <a:r>
              <a:rPr lang="en-US" sz="4000" b="1" dirty="0">
                <a:solidFill>
                  <a:srgbClr val="FFFF00"/>
                </a:solidFill>
              </a:rPr>
              <a:t>Previous Mission Orders: </a:t>
            </a:r>
            <a:r>
              <a:rPr lang="en-US" sz="4000" i="1" dirty="0"/>
              <a:t>“No one has taken it </a:t>
            </a:r>
            <a:r>
              <a:rPr lang="en-US" sz="4000" dirty="0"/>
              <a:t>[my life] </a:t>
            </a:r>
            <a:r>
              <a:rPr lang="en-US" sz="4000" i="1" dirty="0"/>
              <a:t>away from Me, but I lay it down on My own initiative. I have authority to lay it down, and I have authority to take it up again. This </a:t>
            </a:r>
            <a:r>
              <a:rPr lang="en-US" sz="4000" b="1" i="1" dirty="0">
                <a:solidFill>
                  <a:srgbClr val="FFFF00"/>
                </a:solidFill>
              </a:rPr>
              <a:t>commandment</a:t>
            </a:r>
            <a:r>
              <a:rPr lang="en-US" sz="4000" i="1" dirty="0"/>
              <a:t> I received from My Father”</a:t>
            </a:r>
            <a:r>
              <a:rPr lang="en-US" sz="4000" dirty="0"/>
              <a:t> (John 10:18).</a:t>
            </a:r>
            <a:endParaRPr lang="en-US" sz="4000" dirty="0">
              <a:solidFill>
                <a:schemeClr val="tx1"/>
              </a:solidFill>
            </a:endParaRPr>
          </a:p>
          <a:p>
            <a:pPr>
              <a:spcAft>
                <a:spcPts val="1200"/>
              </a:spcAft>
            </a:pPr>
            <a:r>
              <a:rPr lang="en-US" sz="4000" b="1" dirty="0" smtClean="0">
                <a:solidFill>
                  <a:srgbClr val="FFFF00"/>
                </a:solidFill>
              </a:rPr>
              <a:t>On the cross</a:t>
            </a:r>
            <a:r>
              <a:rPr lang="en-US" sz="4000" dirty="0" smtClean="0"/>
              <a:t>: </a:t>
            </a:r>
            <a:r>
              <a:rPr lang="en-US" sz="4000" i="1" dirty="0" smtClean="0"/>
              <a:t>Therefore </a:t>
            </a:r>
            <a:r>
              <a:rPr lang="en-US" sz="4000" i="1" dirty="0"/>
              <a:t>when Jesus had received the sour wine, He said, “It is finished</a:t>
            </a:r>
            <a:r>
              <a:rPr lang="en-US" sz="4000" dirty="0" smtClean="0"/>
              <a:t>! (</a:t>
            </a:r>
            <a:r>
              <a:rPr lang="el-GR" sz="4000" dirty="0" smtClean="0"/>
              <a:t>τελέω</a:t>
            </a:r>
            <a:r>
              <a:rPr lang="en-US" sz="4000" dirty="0" smtClean="0"/>
              <a:t>)”</a:t>
            </a:r>
            <a:r>
              <a:rPr lang="en-US" sz="4000" i="1" dirty="0" smtClean="0"/>
              <a:t> </a:t>
            </a:r>
            <a:r>
              <a:rPr lang="en-US" sz="4000" i="1" dirty="0"/>
              <a:t>And He bowed His head and gave up His spirit</a:t>
            </a:r>
            <a:r>
              <a:rPr lang="en-US" sz="4000" dirty="0"/>
              <a:t>” (John 19:30</a:t>
            </a:r>
            <a:r>
              <a:rPr lang="en-US" sz="4000" dirty="0" smtClean="0"/>
              <a:t>).</a:t>
            </a:r>
          </a:p>
        </p:txBody>
      </p:sp>
    </p:spTree>
    <p:extLst>
      <p:ext uri="{BB962C8B-B14F-4D97-AF65-F5344CB8AC3E}">
        <p14:creationId xmlns:p14="http://schemas.microsoft.com/office/powerpoint/2010/main" val="2634408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933" y="629682"/>
            <a:ext cx="11192607" cy="5643298"/>
          </a:xfrm>
        </p:spPr>
        <p:txBody>
          <a:bodyPr>
            <a:noAutofit/>
          </a:bodyPr>
          <a:lstStyle/>
          <a:p>
            <a:pPr>
              <a:spcAft>
                <a:spcPts val="1200"/>
              </a:spcAft>
            </a:pPr>
            <a:r>
              <a:rPr lang="en-US" sz="4000" dirty="0" smtClean="0">
                <a:solidFill>
                  <a:schemeClr val="tx1"/>
                </a:solidFill>
              </a:rPr>
              <a:t>Jesus utters something similar in URD.</a:t>
            </a:r>
          </a:p>
          <a:p>
            <a:pPr>
              <a:spcAft>
                <a:spcPts val="1200"/>
              </a:spcAft>
            </a:pPr>
            <a:r>
              <a:rPr lang="en-US" sz="4000" b="1" dirty="0">
                <a:solidFill>
                  <a:srgbClr val="FFFF00"/>
                </a:solidFill>
              </a:rPr>
              <a:t>Mission Orders #2:</a:t>
            </a:r>
            <a:r>
              <a:rPr lang="en-US" sz="4000" i="1" dirty="0"/>
              <a:t>“For I did not speak on My own initiative, but the Father Himself who sent Me has given Me a </a:t>
            </a:r>
            <a:r>
              <a:rPr lang="en-US" sz="4000" b="1" i="1" dirty="0">
                <a:solidFill>
                  <a:srgbClr val="FFFF00"/>
                </a:solidFill>
              </a:rPr>
              <a:t>commandment</a:t>
            </a:r>
            <a:r>
              <a:rPr lang="en-US" sz="4000" i="1" dirty="0"/>
              <a:t> as to what to say and what to speak”</a:t>
            </a:r>
            <a:r>
              <a:rPr lang="en-US" sz="4000" dirty="0"/>
              <a:t> (John 12:49).</a:t>
            </a:r>
            <a:endParaRPr lang="en-US" sz="4000" dirty="0">
              <a:solidFill>
                <a:schemeClr val="tx1"/>
              </a:solidFill>
            </a:endParaRPr>
          </a:p>
          <a:p>
            <a:pPr>
              <a:spcAft>
                <a:spcPts val="1200"/>
              </a:spcAft>
            </a:pPr>
            <a:r>
              <a:rPr lang="en-US" sz="4000" i="1" dirty="0" smtClean="0"/>
              <a:t>“</a:t>
            </a:r>
            <a:r>
              <a:rPr lang="en-US" sz="4000" i="1" dirty="0"/>
              <a:t>I glorified You on the earth, having accomplished </a:t>
            </a:r>
            <a:r>
              <a:rPr lang="en-US" sz="4000" dirty="0" smtClean="0"/>
              <a:t>(</a:t>
            </a:r>
            <a:r>
              <a:rPr lang="el-GR" sz="4000" dirty="0" smtClean="0"/>
              <a:t>τελειόω</a:t>
            </a:r>
            <a:r>
              <a:rPr lang="en-US" sz="4000" dirty="0" smtClean="0"/>
              <a:t> / </a:t>
            </a:r>
            <a:r>
              <a:rPr lang="el-GR" sz="4000" strike="dblStrike" dirty="0"/>
              <a:t>τελέω</a:t>
            </a:r>
            <a:r>
              <a:rPr lang="en-US" sz="4000" dirty="0" smtClean="0"/>
              <a:t>) </a:t>
            </a:r>
            <a:r>
              <a:rPr lang="en-US" sz="4000" i="1" dirty="0" smtClean="0"/>
              <a:t>the </a:t>
            </a:r>
            <a:r>
              <a:rPr lang="en-US" sz="4000" i="1" dirty="0"/>
              <a:t>work which You have given Me to do</a:t>
            </a:r>
            <a:r>
              <a:rPr lang="en-US" sz="4000" dirty="0"/>
              <a:t>” (John 17:4</a:t>
            </a:r>
            <a:r>
              <a:rPr lang="en-US" sz="4000" dirty="0" smtClean="0"/>
              <a:t>).</a:t>
            </a:r>
          </a:p>
        </p:txBody>
      </p:sp>
    </p:spTree>
    <p:extLst>
      <p:ext uri="{BB962C8B-B14F-4D97-AF65-F5344CB8AC3E}">
        <p14:creationId xmlns:p14="http://schemas.microsoft.com/office/powerpoint/2010/main" val="3517804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933" y="629682"/>
            <a:ext cx="11192607" cy="5643298"/>
          </a:xfrm>
        </p:spPr>
        <p:txBody>
          <a:bodyPr>
            <a:noAutofit/>
          </a:bodyPr>
          <a:lstStyle/>
          <a:p>
            <a:pPr>
              <a:spcAft>
                <a:spcPts val="1200"/>
              </a:spcAft>
            </a:pPr>
            <a:r>
              <a:rPr lang="en-US" sz="4000" dirty="0" smtClean="0">
                <a:solidFill>
                  <a:schemeClr val="tx1"/>
                </a:solidFill>
              </a:rPr>
              <a:t>Jesus came to our world to accomplish two things: (1) Die on the cross; (2) deliver vital intel. </a:t>
            </a:r>
          </a:p>
          <a:p>
            <a:pPr>
              <a:spcAft>
                <a:spcPts val="1200"/>
              </a:spcAft>
            </a:pPr>
            <a:r>
              <a:rPr lang="en-US" sz="4000" b="1" dirty="0" smtClean="0">
                <a:solidFill>
                  <a:srgbClr val="FFFF00"/>
                </a:solidFill>
              </a:rPr>
              <a:t>Sidebar</a:t>
            </a:r>
            <a:r>
              <a:rPr lang="en-US" sz="4000" dirty="0" smtClean="0">
                <a:solidFill>
                  <a:schemeClr val="tx1"/>
                </a:solidFill>
              </a:rPr>
              <a:t>: This is </a:t>
            </a:r>
            <a:r>
              <a:rPr lang="en-US" sz="4000" b="1" dirty="0" smtClean="0">
                <a:solidFill>
                  <a:srgbClr val="FFFF00"/>
                </a:solidFill>
              </a:rPr>
              <a:t>not</a:t>
            </a:r>
            <a:r>
              <a:rPr lang="en-US" sz="4000" dirty="0" smtClean="0">
                <a:solidFill>
                  <a:schemeClr val="tx1"/>
                </a:solidFill>
              </a:rPr>
              <a:t> His last mission: </a:t>
            </a:r>
            <a:r>
              <a:rPr lang="en-US" sz="4000" i="1" dirty="0"/>
              <a:t>“I have come to cast fire upon the earth; and how I wish it were already kindled! But I have a baptism to undergo, and how distressed I am until it is accomplished!</a:t>
            </a:r>
            <a:r>
              <a:rPr lang="en-US" sz="4000" dirty="0"/>
              <a:t> (Luke 12:49–50</a:t>
            </a:r>
            <a:r>
              <a:rPr lang="en-US" sz="4000" dirty="0" smtClean="0"/>
              <a:t>).</a:t>
            </a:r>
          </a:p>
          <a:p>
            <a:pPr>
              <a:spcAft>
                <a:spcPts val="1200"/>
              </a:spcAft>
            </a:pPr>
            <a:r>
              <a:rPr lang="en-US" sz="4000" dirty="0" smtClean="0">
                <a:solidFill>
                  <a:schemeClr val="tx1"/>
                </a:solidFill>
              </a:rPr>
              <a:t>Rescue first = two part mission; retribution later! The fire is coming! </a:t>
            </a:r>
            <a:endParaRPr lang="en-US" sz="4000" dirty="0">
              <a:solidFill>
                <a:schemeClr val="tx1"/>
              </a:solidFill>
            </a:endParaRPr>
          </a:p>
        </p:txBody>
      </p:sp>
    </p:spTree>
    <p:extLst>
      <p:ext uri="{BB962C8B-B14F-4D97-AF65-F5344CB8AC3E}">
        <p14:creationId xmlns:p14="http://schemas.microsoft.com/office/powerpoint/2010/main" val="465780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46" y="0"/>
            <a:ext cx="11635154" cy="629681"/>
          </a:xfrm>
        </p:spPr>
        <p:txBody>
          <a:bodyPr>
            <a:noAutofit/>
          </a:bodyPr>
          <a:lstStyle/>
          <a:p>
            <a:pPr>
              <a:spcAft>
                <a:spcPts val="1200"/>
              </a:spcAft>
            </a:pPr>
            <a:r>
              <a:rPr lang="en-US" sz="4000" dirty="0">
                <a:solidFill>
                  <a:schemeClr val="tx1"/>
                </a:solidFill>
              </a:rPr>
              <a:t>What </a:t>
            </a:r>
            <a:r>
              <a:rPr lang="en-US" sz="4000" dirty="0" smtClean="0">
                <a:solidFill>
                  <a:schemeClr val="tx1"/>
                </a:solidFill>
              </a:rPr>
              <a:t>is this intel delivery mission?</a:t>
            </a:r>
            <a:endParaRPr lang="en-US" sz="4000" dirty="0">
              <a:solidFill>
                <a:schemeClr val="tx1"/>
              </a:solidFill>
            </a:endParaRPr>
          </a:p>
        </p:txBody>
      </p:sp>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Jesus actually identifies this in the context:</a:t>
            </a:r>
          </a:p>
          <a:p>
            <a:r>
              <a:rPr lang="en-US" sz="4000" dirty="0" smtClean="0"/>
              <a:t>I manifested </a:t>
            </a:r>
            <a:r>
              <a:rPr lang="en-US" sz="4000" dirty="0"/>
              <a:t>Your </a:t>
            </a:r>
            <a:r>
              <a:rPr lang="en-US" sz="4000" dirty="0" smtClean="0"/>
              <a:t>name </a:t>
            </a:r>
            <a:r>
              <a:rPr lang="en-US" sz="4000" dirty="0"/>
              <a:t>to </a:t>
            </a:r>
            <a:r>
              <a:rPr lang="en-US" sz="4000" dirty="0" smtClean="0"/>
              <a:t>those whom you </a:t>
            </a:r>
            <a:r>
              <a:rPr lang="en-US" sz="4000" dirty="0"/>
              <a:t>gave me (17:6)</a:t>
            </a:r>
          </a:p>
          <a:p>
            <a:r>
              <a:rPr lang="en-US" sz="4000" dirty="0" smtClean="0"/>
              <a:t>I gave </a:t>
            </a:r>
            <a:r>
              <a:rPr lang="en-US" sz="4000" dirty="0"/>
              <a:t>them the words </a:t>
            </a:r>
            <a:r>
              <a:rPr lang="en-US" sz="4000" dirty="0" smtClean="0"/>
              <a:t>You </a:t>
            </a:r>
            <a:r>
              <a:rPr lang="en-US" sz="4000" dirty="0"/>
              <a:t>gave me (</a:t>
            </a:r>
            <a:r>
              <a:rPr lang="en-US" sz="4000" dirty="0" smtClean="0"/>
              <a:t>17:8, 14)</a:t>
            </a:r>
            <a:endParaRPr lang="en-US" sz="4000" dirty="0"/>
          </a:p>
          <a:p>
            <a:r>
              <a:rPr lang="en-US" sz="4000" dirty="0" smtClean="0"/>
              <a:t>I kept </a:t>
            </a:r>
            <a:r>
              <a:rPr lang="en-US" sz="4000" dirty="0"/>
              <a:t>them in your name and guarded them (17:12)</a:t>
            </a:r>
            <a:endParaRPr lang="en-US" sz="4000" dirty="0">
              <a:solidFill>
                <a:schemeClr val="tx1"/>
              </a:solidFill>
            </a:endParaRPr>
          </a:p>
        </p:txBody>
      </p:sp>
    </p:spTree>
    <p:extLst>
      <p:ext uri="{BB962C8B-B14F-4D97-AF65-F5344CB8AC3E}">
        <p14:creationId xmlns:p14="http://schemas.microsoft.com/office/powerpoint/2010/main" val="786018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Jesus has completed His investment in the eleven. He revealed Father’s character and plan, successfully communicated His message, and protected them from spiritual threats.</a:t>
            </a:r>
          </a:p>
          <a:p>
            <a:pPr>
              <a:spcAft>
                <a:spcPts val="1200"/>
              </a:spcAft>
            </a:pPr>
            <a:r>
              <a:rPr lang="en-US" sz="4000" dirty="0" smtClean="0">
                <a:solidFill>
                  <a:schemeClr val="tx1"/>
                </a:solidFill>
              </a:rPr>
              <a:t>One more thing He did: </a:t>
            </a:r>
            <a:r>
              <a:rPr lang="en-US" sz="4000" i="1" dirty="0" smtClean="0">
                <a:solidFill>
                  <a:schemeClr val="tx1"/>
                </a:solidFill>
              </a:rPr>
              <a:t>“As </a:t>
            </a:r>
            <a:r>
              <a:rPr lang="en-US" sz="4000" i="1" dirty="0">
                <a:solidFill>
                  <a:schemeClr val="tx1"/>
                </a:solidFill>
              </a:rPr>
              <a:t>You sent Me into the world, I also have sent them into the world</a:t>
            </a:r>
            <a:r>
              <a:rPr lang="en-US" sz="4000" dirty="0">
                <a:solidFill>
                  <a:schemeClr val="tx1"/>
                </a:solidFill>
              </a:rPr>
              <a:t>” (John 17:18</a:t>
            </a:r>
            <a:r>
              <a:rPr lang="en-US" sz="4000" dirty="0" smtClean="0">
                <a:solidFill>
                  <a:schemeClr val="tx1"/>
                </a:solidFill>
              </a:rPr>
              <a:t>).</a:t>
            </a:r>
          </a:p>
          <a:p>
            <a:pPr>
              <a:spcAft>
                <a:spcPts val="1200"/>
              </a:spcAft>
            </a:pPr>
            <a:r>
              <a:rPr lang="en-US" sz="4000" dirty="0" smtClean="0">
                <a:solidFill>
                  <a:schemeClr val="tx1"/>
                </a:solidFill>
              </a:rPr>
              <a:t>He has authorized them to follow in His footsteps as </a:t>
            </a:r>
            <a:r>
              <a:rPr lang="en-US" sz="4000" b="1" dirty="0" smtClean="0">
                <a:solidFill>
                  <a:srgbClr val="FFFF00"/>
                </a:solidFill>
              </a:rPr>
              <a:t>global</a:t>
            </a:r>
            <a:r>
              <a:rPr lang="en-US" sz="4000" dirty="0" smtClean="0">
                <a:solidFill>
                  <a:schemeClr val="tx1"/>
                </a:solidFill>
              </a:rPr>
              <a:t> disciple-makers!! Astounding!!!</a:t>
            </a:r>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a:solidFill>
                  <a:schemeClr val="tx1"/>
                </a:solidFill>
              </a:rPr>
              <a:t>What </a:t>
            </a:r>
            <a:r>
              <a:rPr lang="en-US" sz="4000" dirty="0" smtClean="0">
                <a:solidFill>
                  <a:schemeClr val="tx1"/>
                </a:solidFill>
              </a:rPr>
              <a:t>is this intel delivery mission?</a:t>
            </a:r>
            <a:endParaRPr lang="en-US" sz="4000" dirty="0">
              <a:solidFill>
                <a:schemeClr val="tx1"/>
              </a:solidFill>
            </a:endParaRPr>
          </a:p>
        </p:txBody>
      </p:sp>
    </p:spTree>
    <p:extLst>
      <p:ext uri="{BB962C8B-B14F-4D97-AF65-F5344CB8AC3E}">
        <p14:creationId xmlns:p14="http://schemas.microsoft.com/office/powerpoint/2010/main" val="139664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He would have died for the sins of all men but no one would know about it. </a:t>
            </a:r>
          </a:p>
          <a:p>
            <a:pPr>
              <a:spcAft>
                <a:spcPts val="1200"/>
              </a:spcAft>
            </a:pPr>
            <a:r>
              <a:rPr lang="en-US" sz="4000" dirty="0" smtClean="0">
                <a:solidFill>
                  <a:schemeClr val="tx1"/>
                </a:solidFill>
              </a:rPr>
              <a:t>Jesus came to this earth to fulfill a two front mission: Go to the cross but ALSO prepare for what comes after the cross by investing in those who will tell the world what Jesus did.</a:t>
            </a:r>
          </a:p>
          <a:p>
            <a:pPr>
              <a:spcAft>
                <a:spcPts val="1200"/>
              </a:spcAft>
            </a:pPr>
            <a:r>
              <a:rPr lang="en-US" sz="4000" dirty="0" smtClean="0">
                <a:solidFill>
                  <a:schemeClr val="tx1"/>
                </a:solidFill>
              </a:rPr>
              <a:t>This is a double mission accomplished: He made a way for all men to enjoy life in Christ and put in place an effective global communication system. </a:t>
            </a:r>
            <a:endParaRPr lang="en-US" sz="4000" dirty="0" smtClean="0"/>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a:solidFill>
                  <a:schemeClr val="tx1"/>
                </a:solidFill>
              </a:rPr>
              <a:t>What </a:t>
            </a:r>
            <a:r>
              <a:rPr lang="en-US" sz="4000" dirty="0" smtClean="0">
                <a:solidFill>
                  <a:schemeClr val="tx1"/>
                </a:solidFill>
              </a:rPr>
              <a:t>if Jesus only completed mission 1?</a:t>
            </a:r>
            <a:endParaRPr lang="en-US" sz="4000" dirty="0">
              <a:solidFill>
                <a:schemeClr val="tx1"/>
              </a:solidFill>
            </a:endParaRPr>
          </a:p>
        </p:txBody>
      </p:sp>
    </p:spTree>
    <p:extLst>
      <p:ext uri="{BB962C8B-B14F-4D97-AF65-F5344CB8AC3E}">
        <p14:creationId xmlns:p14="http://schemas.microsoft.com/office/powerpoint/2010/main" val="2387671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30" y="944314"/>
            <a:ext cx="11192607" cy="5643298"/>
          </a:xfrm>
        </p:spPr>
        <p:txBody>
          <a:bodyPr>
            <a:noAutofit/>
          </a:bodyPr>
          <a:lstStyle/>
          <a:p>
            <a:pPr>
              <a:spcAft>
                <a:spcPts val="1200"/>
              </a:spcAft>
            </a:pPr>
            <a:r>
              <a:rPr lang="en-US" sz="4000" dirty="0" smtClean="0">
                <a:solidFill>
                  <a:schemeClr val="tx1"/>
                </a:solidFill>
              </a:rPr>
              <a:t>Jesus completed the mission that only He could: Die on the cross and arise.</a:t>
            </a:r>
          </a:p>
          <a:p>
            <a:pPr>
              <a:spcAft>
                <a:spcPts val="1200"/>
              </a:spcAft>
            </a:pPr>
            <a:r>
              <a:rPr lang="en-US" sz="4000" dirty="0" smtClean="0">
                <a:solidFill>
                  <a:schemeClr val="tx1"/>
                </a:solidFill>
              </a:rPr>
              <a:t>Jesus also completed phase one of the mission that He, in turn, gave to His followers. To make Him known and to report what He did.</a:t>
            </a:r>
          </a:p>
          <a:p>
            <a:pPr>
              <a:spcAft>
                <a:spcPts val="1200"/>
              </a:spcAft>
            </a:pPr>
            <a:r>
              <a:rPr lang="en-US" sz="4000" dirty="0" smtClean="0">
                <a:solidFill>
                  <a:schemeClr val="tx1"/>
                </a:solidFill>
              </a:rPr>
              <a:t>This is now our One Mission – to pick up where Jesus left off. He completed His Mission, now we have our orders. </a:t>
            </a:r>
            <a:endParaRPr lang="en-US" sz="4000" dirty="0" smtClean="0"/>
          </a:p>
        </p:txBody>
      </p:sp>
      <p:sp>
        <p:nvSpPr>
          <p:cNvPr id="6" name="Title 1"/>
          <p:cNvSpPr>
            <a:spLocks noGrp="1"/>
          </p:cNvSpPr>
          <p:nvPr>
            <p:ph type="title"/>
          </p:nvPr>
        </p:nvSpPr>
        <p:spPr>
          <a:xfrm>
            <a:off x="556846" y="0"/>
            <a:ext cx="11635154" cy="629681"/>
          </a:xfrm>
        </p:spPr>
        <p:txBody>
          <a:bodyPr>
            <a:noAutofit/>
          </a:bodyPr>
          <a:lstStyle/>
          <a:p>
            <a:pPr>
              <a:spcAft>
                <a:spcPts val="1200"/>
              </a:spcAft>
            </a:pPr>
            <a:r>
              <a:rPr lang="en-US" sz="4000" dirty="0" smtClean="0">
                <a:solidFill>
                  <a:schemeClr val="tx1"/>
                </a:solidFill>
              </a:rPr>
              <a:t> One Mission</a:t>
            </a:r>
            <a:endParaRPr lang="en-US" sz="4000" dirty="0">
              <a:solidFill>
                <a:schemeClr val="tx1"/>
              </a:solidFill>
            </a:endParaRPr>
          </a:p>
        </p:txBody>
      </p:sp>
    </p:spTree>
    <p:extLst>
      <p:ext uri="{BB962C8B-B14F-4D97-AF65-F5344CB8AC3E}">
        <p14:creationId xmlns:p14="http://schemas.microsoft.com/office/powerpoint/2010/main" val="2626277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C0CEB4-BFAC-4014-9B69-2CFFE0B783D9}">
  <ds:schemaRefs>
    <ds:schemaRef ds:uri="16c05727-aa75-4e4a-9b5f-8a80a1165891"/>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 ds:uri="http://purl.org/dc/terms/"/>
    <ds:schemaRef ds:uri="http://schemas.openxmlformats.org/package/2006/metadata/core-properties"/>
    <ds:schemaRef ds:uri="71af3243-3dd4-4a8d-8c0d-dd76da1f02a5"/>
    <ds:schemaRef ds:uri="http://www.w3.org/XML/1998/namespace"/>
  </ds:schemaRefs>
</ds:datastoreItem>
</file>

<file path=customXml/itemProps2.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666C14-7219-46F1-8169-9E45DA110A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1847</Words>
  <Application>Microsoft Office PowerPoint</Application>
  <PresentationFormat>Widescreen</PresentationFormat>
  <Paragraphs>101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Corbel</vt:lpstr>
      <vt:lpstr>Depth</vt:lpstr>
      <vt:lpstr>PowerPoint Presentation</vt:lpstr>
      <vt:lpstr>PowerPoint Presentation</vt:lpstr>
      <vt:lpstr>PowerPoint Presentation</vt:lpstr>
      <vt:lpstr>PowerPoint Presentation</vt:lpstr>
      <vt:lpstr>PowerPoint Presentation</vt:lpstr>
      <vt:lpstr>What is this intel delivery mission?</vt:lpstr>
      <vt:lpstr>What is this intel delivery mission?</vt:lpstr>
      <vt:lpstr>What if Jesus only completed mission 1?</vt:lpstr>
      <vt:lpstr> One Mission</vt:lpstr>
      <vt:lpstr> One Mission</vt:lpstr>
      <vt:lpstr> John 14:12</vt:lpstr>
      <vt:lpstr> John 15:16</vt:lpstr>
      <vt:lpstr> John 17:15</vt:lpstr>
      <vt:lpstr> Exposition of John 15:1-8</vt:lpstr>
      <vt:lpstr> Exposition of John 15:1-8</vt:lpstr>
      <vt:lpstr> Exposition of John 15:1-8</vt:lpstr>
      <vt:lpstr> Exposition of John 15:1-8</vt:lpstr>
      <vt:lpstr> Exposition of John 15:1-8</vt:lpstr>
      <vt:lpstr> Matthew 26:30-32</vt:lpstr>
      <vt:lpstr> Matthew 28:19-20</vt:lpstr>
      <vt:lpstr> Matthew 28:19-20</vt:lpstr>
      <vt:lpstr> One Mission</vt:lpstr>
      <vt:lpstr> How?</vt:lpstr>
      <vt:lpstr> How?</vt:lpstr>
      <vt:lpstr> Our Mission Accomplished!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2021-09-29T04:17:46Z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