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2" r:id="rId4"/>
  </p:sldMasterIdLst>
  <p:notesMasterIdLst>
    <p:notesMasterId r:id="rId35"/>
  </p:notesMasterIdLst>
  <p:handoutMasterIdLst>
    <p:handoutMasterId r:id="rId36"/>
  </p:handoutMasterIdLst>
  <p:sldIdLst>
    <p:sldId id="343" r:id="rId5"/>
    <p:sldId id="428" r:id="rId6"/>
    <p:sldId id="418" r:id="rId7"/>
    <p:sldId id="424" r:id="rId8"/>
    <p:sldId id="426" r:id="rId9"/>
    <p:sldId id="427" r:id="rId10"/>
    <p:sldId id="429" r:id="rId11"/>
    <p:sldId id="423" r:id="rId12"/>
    <p:sldId id="430" r:id="rId13"/>
    <p:sldId id="431" r:id="rId14"/>
    <p:sldId id="432" r:id="rId15"/>
    <p:sldId id="433" r:id="rId16"/>
    <p:sldId id="435" r:id="rId17"/>
    <p:sldId id="436" r:id="rId18"/>
    <p:sldId id="438" r:id="rId19"/>
    <p:sldId id="439" r:id="rId20"/>
    <p:sldId id="437" r:id="rId21"/>
    <p:sldId id="440" r:id="rId22"/>
    <p:sldId id="441" r:id="rId23"/>
    <p:sldId id="442" r:id="rId24"/>
    <p:sldId id="443" r:id="rId25"/>
    <p:sldId id="444" r:id="rId26"/>
    <p:sldId id="447" r:id="rId27"/>
    <p:sldId id="445" r:id="rId28"/>
    <p:sldId id="446" r:id="rId29"/>
    <p:sldId id="448" r:id="rId30"/>
    <p:sldId id="449" r:id="rId31"/>
    <p:sldId id="451" r:id="rId32"/>
    <p:sldId id="452" r:id="rId33"/>
    <p:sldId id="453" r:id="rId3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345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4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7DB83103-26E1-49D6-90ED-3DAA4C00F183}" type="datetimeFigureOut">
              <a:rPr lang="en-US" smtClean="0"/>
              <a:t>10/6/2021</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BAC2D7BE-D09B-40E7-8234-3444C983C464}" type="slidenum">
              <a:rPr lang="en-US" smtClean="0"/>
              <a:t>‹#›</a:t>
            </a:fld>
            <a:endParaRPr lang="en-US"/>
          </a:p>
        </p:txBody>
      </p:sp>
    </p:spTree>
    <p:extLst>
      <p:ext uri="{BB962C8B-B14F-4D97-AF65-F5344CB8AC3E}">
        <p14:creationId xmlns:p14="http://schemas.microsoft.com/office/powerpoint/2010/main" val="11753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D5B94D2E-832E-4454-88B1-C6C215C9E55C}" type="datetimeFigureOut">
              <a:rPr lang="en-US" smtClean="0"/>
              <a:t>10/6/2021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98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8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0310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37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35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68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9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5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8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56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65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3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60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6/6/2019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334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2862322"/>
          </a:xfrm>
          <a:prstGeom prst="rect">
            <a:avLst/>
          </a:prstGeom>
          <a:noFill/>
        </p:spPr>
        <p:txBody>
          <a:bodyPr wrap="square" rtlCol="0">
            <a:spAutoFit/>
          </a:bodyPr>
          <a:lstStyle/>
          <a:p>
            <a:pPr>
              <a:spcAft>
                <a:spcPts val="1200"/>
              </a:spcAft>
            </a:pPr>
            <a:r>
              <a:rPr lang="en-US" sz="4000" dirty="0" smtClean="0"/>
              <a:t>Review</a:t>
            </a:r>
          </a:p>
          <a:p>
            <a:pPr marL="742950" indent="-742950">
              <a:spcAft>
                <a:spcPts val="1200"/>
              </a:spcAft>
              <a:buFont typeface="+mj-lt"/>
              <a:buAutoNum type="arabicPeriod"/>
            </a:pPr>
            <a:r>
              <a:rPr lang="en-US" sz="4000" dirty="0" smtClean="0"/>
              <a:t>Last week – One Mission: I will make disciples</a:t>
            </a:r>
          </a:p>
          <a:p>
            <a:pPr marL="742950" indent="-742950">
              <a:spcAft>
                <a:spcPts val="1200"/>
              </a:spcAft>
              <a:buFont typeface="+mj-lt"/>
              <a:buAutoNum type="arabicPeriod"/>
            </a:pPr>
            <a:r>
              <a:rPr lang="en-US" sz="4000" dirty="0" smtClean="0"/>
              <a:t>This week – One Peace: undaunted and unafraid</a:t>
            </a:r>
          </a:p>
        </p:txBody>
      </p:sp>
      <p:sp>
        <p:nvSpPr>
          <p:cNvPr id="2" name="TextBox 1"/>
          <p:cNvSpPr txBox="1"/>
          <p:nvPr/>
        </p:nvSpPr>
        <p:spPr>
          <a:xfrm>
            <a:off x="510512" y="3367453"/>
            <a:ext cx="11288765" cy="2800767"/>
          </a:xfrm>
          <a:prstGeom prst="rect">
            <a:avLst/>
          </a:prstGeom>
          <a:noFill/>
        </p:spPr>
        <p:txBody>
          <a:bodyPr wrap="square" rtlCol="0">
            <a:spAutoFit/>
          </a:bodyPr>
          <a:lstStyle/>
          <a:p>
            <a:r>
              <a:rPr lang="en-US" sz="4400" dirty="0" smtClean="0"/>
              <a:t>This week we will receive from Jesus a critical mission briefing. He is asking us to use our time on earth to make disciples but do so fully aware that we are operating in hostile territory.</a:t>
            </a:r>
            <a:endParaRPr lang="en-US" sz="4400" dirty="0"/>
          </a:p>
        </p:txBody>
      </p:sp>
    </p:spTree>
    <p:extLst>
      <p:ext uri="{BB962C8B-B14F-4D97-AF65-F5344CB8AC3E}">
        <p14:creationId xmlns:p14="http://schemas.microsoft.com/office/powerpoint/2010/main" val="514586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8"/>
            <a:ext cx="6381836" cy="733913"/>
          </a:xfrm>
        </p:spPr>
        <p:txBody>
          <a:bodyPr>
            <a:normAutofit/>
          </a:bodyPr>
          <a:lstStyle/>
          <a:p>
            <a:r>
              <a:rPr lang="en-US" sz="4400" dirty="0" smtClean="0">
                <a:solidFill>
                  <a:schemeClr val="tx1"/>
                </a:solidFill>
              </a:rPr>
              <a:t>Romans 1:28 – stage 3</a:t>
            </a:r>
            <a:endParaRPr lang="en-US" sz="4400" dirty="0">
              <a:solidFill>
                <a:schemeClr val="tx1"/>
              </a:solidFill>
            </a:endParaRPr>
          </a:p>
        </p:txBody>
      </p:sp>
      <p:sp>
        <p:nvSpPr>
          <p:cNvPr id="3" name="Content Placeholder 2"/>
          <p:cNvSpPr>
            <a:spLocks noGrp="1"/>
          </p:cNvSpPr>
          <p:nvPr>
            <p:ph idx="1"/>
          </p:nvPr>
        </p:nvSpPr>
        <p:spPr>
          <a:xfrm>
            <a:off x="334108" y="963978"/>
            <a:ext cx="11192607" cy="5489575"/>
          </a:xfrm>
        </p:spPr>
        <p:txBody>
          <a:bodyPr>
            <a:noAutofit/>
          </a:bodyPr>
          <a:lstStyle/>
          <a:p>
            <a:pPr>
              <a:spcAft>
                <a:spcPts val="1800"/>
              </a:spcAft>
            </a:pPr>
            <a:r>
              <a:rPr lang="en-US" sz="4400" i="1" dirty="0"/>
              <a:t>And just as they did not see fit to acknowledge God any longer, </a:t>
            </a:r>
            <a:r>
              <a:rPr lang="en-US" sz="4400" b="1" i="1" dirty="0"/>
              <a:t>God gave them over to a depraved </a:t>
            </a:r>
            <a:r>
              <a:rPr lang="en-US" sz="4400" b="1" i="1" dirty="0" smtClean="0"/>
              <a:t>mind.</a:t>
            </a:r>
          </a:p>
          <a:p>
            <a:pPr>
              <a:spcAft>
                <a:spcPts val="1800"/>
              </a:spcAft>
            </a:pPr>
            <a:r>
              <a:rPr lang="en-US" sz="4400" b="1" dirty="0" smtClean="0">
                <a:solidFill>
                  <a:schemeClr val="tx1"/>
                </a:solidFill>
              </a:rPr>
              <a:t>Stage 3: Secularism / Atheism </a:t>
            </a:r>
            <a:r>
              <a:rPr lang="en-US" sz="4400" b="1" dirty="0" smtClean="0"/>
              <a:t>➔ irrationality</a:t>
            </a:r>
          </a:p>
          <a:p>
            <a:pPr>
              <a:spcAft>
                <a:spcPts val="1800"/>
              </a:spcAft>
            </a:pPr>
            <a:r>
              <a:rPr lang="en-US" sz="4400" dirty="0" smtClean="0">
                <a:solidFill>
                  <a:schemeClr val="tx1"/>
                </a:solidFill>
              </a:rPr>
              <a:t>In most cases, “gave over” has a judicial sense – to hand someone over for punishment.</a:t>
            </a:r>
            <a:endParaRPr lang="en-US" sz="4400" dirty="0">
              <a:solidFill>
                <a:schemeClr val="tx1"/>
              </a:solidFill>
            </a:endParaRPr>
          </a:p>
        </p:txBody>
      </p:sp>
    </p:spTree>
    <p:extLst>
      <p:ext uri="{BB962C8B-B14F-4D97-AF65-F5344CB8AC3E}">
        <p14:creationId xmlns:p14="http://schemas.microsoft.com/office/powerpoint/2010/main" val="3691862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8"/>
            <a:ext cx="6381836" cy="733913"/>
          </a:xfrm>
        </p:spPr>
        <p:txBody>
          <a:bodyPr>
            <a:normAutofit/>
          </a:bodyPr>
          <a:lstStyle/>
          <a:p>
            <a:r>
              <a:rPr lang="en-US" sz="4400" dirty="0" smtClean="0">
                <a:solidFill>
                  <a:schemeClr val="tx1"/>
                </a:solidFill>
              </a:rPr>
              <a:t>Three Stages of Judgment</a:t>
            </a:r>
            <a:endParaRPr lang="en-US" sz="4400" dirty="0">
              <a:solidFill>
                <a:schemeClr val="tx1"/>
              </a:solidFill>
            </a:endParaRPr>
          </a:p>
        </p:txBody>
      </p:sp>
      <p:sp>
        <p:nvSpPr>
          <p:cNvPr id="3" name="Content Placeholder 2"/>
          <p:cNvSpPr>
            <a:spLocks noGrp="1"/>
          </p:cNvSpPr>
          <p:nvPr>
            <p:ph idx="1"/>
          </p:nvPr>
        </p:nvSpPr>
        <p:spPr>
          <a:xfrm>
            <a:off x="334108" y="963978"/>
            <a:ext cx="11192607" cy="5489575"/>
          </a:xfrm>
        </p:spPr>
        <p:txBody>
          <a:bodyPr>
            <a:noAutofit/>
          </a:bodyPr>
          <a:lstStyle/>
          <a:p>
            <a:pPr>
              <a:spcAft>
                <a:spcPts val="1800"/>
              </a:spcAft>
            </a:pPr>
            <a:r>
              <a:rPr lang="en-US" sz="4400" b="1" dirty="0" smtClean="0">
                <a:solidFill>
                  <a:schemeClr val="tx1"/>
                </a:solidFill>
              </a:rPr>
              <a:t>Three stages of judgment: Immorality </a:t>
            </a:r>
            <a:r>
              <a:rPr lang="en-US" sz="4400" b="1" dirty="0">
                <a:solidFill>
                  <a:schemeClr val="tx1"/>
                </a:solidFill>
              </a:rPr>
              <a:t>➔ Perversity ➔ </a:t>
            </a:r>
            <a:r>
              <a:rPr lang="en-US" sz="4400" b="1" dirty="0" smtClean="0">
                <a:solidFill>
                  <a:schemeClr val="tx1"/>
                </a:solidFill>
              </a:rPr>
              <a:t>Irrationality</a:t>
            </a:r>
            <a:endParaRPr lang="en-US" sz="4400" dirty="0" smtClean="0">
              <a:solidFill>
                <a:schemeClr val="tx1"/>
              </a:solidFill>
            </a:endParaRPr>
          </a:p>
          <a:p>
            <a:pPr>
              <a:spcAft>
                <a:spcPts val="1800"/>
              </a:spcAft>
            </a:pPr>
            <a:r>
              <a:rPr lang="en-US" sz="4400" dirty="0" smtClean="0">
                <a:solidFill>
                  <a:schemeClr val="tx1"/>
                </a:solidFill>
              </a:rPr>
              <a:t>The further a culture is dimmed, the more a Jesus light bulb is going to stand out.</a:t>
            </a:r>
          </a:p>
          <a:p>
            <a:pPr>
              <a:spcAft>
                <a:spcPts val="1800"/>
              </a:spcAft>
            </a:pPr>
            <a:r>
              <a:rPr lang="en-US" sz="4400" dirty="0" smtClean="0">
                <a:solidFill>
                  <a:schemeClr val="tx1"/>
                </a:solidFill>
              </a:rPr>
              <a:t>To the degree this is us, Jesus’ warning in today’s passage is vital. So let’s jump in…</a:t>
            </a:r>
            <a:endParaRPr lang="en-US" sz="4400" dirty="0">
              <a:solidFill>
                <a:srgbClr val="FFFF00"/>
              </a:solidFill>
            </a:endParaRPr>
          </a:p>
        </p:txBody>
      </p:sp>
    </p:spTree>
    <p:extLst>
      <p:ext uri="{BB962C8B-B14F-4D97-AF65-F5344CB8AC3E}">
        <p14:creationId xmlns:p14="http://schemas.microsoft.com/office/powerpoint/2010/main" val="3113710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5" name="Content Placeholder 4"/>
          <p:cNvSpPr>
            <a:spLocks noGrp="1"/>
          </p:cNvSpPr>
          <p:nvPr>
            <p:ph sz="half" idx="1"/>
          </p:nvPr>
        </p:nvSpPr>
        <p:spPr>
          <a:xfrm>
            <a:off x="97409" y="770548"/>
            <a:ext cx="2531492" cy="4351338"/>
          </a:xfrm>
        </p:spPr>
        <p:txBody>
          <a:bodyPr>
            <a:noAutofit/>
          </a:bodyPr>
          <a:lstStyle/>
          <a:p>
            <a:r>
              <a:rPr lang="en-US" sz="4000" dirty="0" smtClean="0"/>
              <a:t>18 – </a:t>
            </a:r>
            <a:r>
              <a:rPr lang="en-US" sz="4000" i="1" dirty="0" smtClean="0"/>
              <a:t>“If </a:t>
            </a:r>
            <a:r>
              <a:rPr lang="en-US" sz="4000" i="1" dirty="0"/>
              <a:t>the world hates you, you know that it has hated Me before it hated you</a:t>
            </a:r>
            <a:r>
              <a:rPr lang="en-US" sz="4000" i="1" dirty="0" smtClean="0"/>
              <a:t>.” </a:t>
            </a:r>
            <a:endParaRPr lang="en-US" sz="4000" dirty="0"/>
          </a:p>
        </p:txBody>
      </p:sp>
      <p:sp>
        <p:nvSpPr>
          <p:cNvPr id="6" name="Content Placeholder 5"/>
          <p:cNvSpPr>
            <a:spLocks noGrp="1"/>
          </p:cNvSpPr>
          <p:nvPr>
            <p:ph sz="half" idx="2"/>
          </p:nvPr>
        </p:nvSpPr>
        <p:spPr>
          <a:xfrm>
            <a:off x="2866292" y="629871"/>
            <a:ext cx="9003324" cy="4351338"/>
          </a:xfrm>
        </p:spPr>
        <p:txBody>
          <a:bodyPr>
            <a:noAutofit/>
          </a:bodyPr>
          <a:lstStyle/>
          <a:p>
            <a:pPr>
              <a:spcAft>
                <a:spcPts val="1200"/>
              </a:spcAft>
            </a:pPr>
            <a:r>
              <a:rPr lang="en-US" sz="4000" b="1" dirty="0" smtClean="0"/>
              <a:t>Fact: We are hated</a:t>
            </a:r>
          </a:p>
          <a:p>
            <a:pPr>
              <a:spcAft>
                <a:spcPts val="1200"/>
              </a:spcAft>
            </a:pPr>
            <a:r>
              <a:rPr lang="en-US" sz="4000" dirty="0"/>
              <a:t>“world” = system of organized society hostile to God, under Satan’s </a:t>
            </a:r>
            <a:r>
              <a:rPr lang="en-US" sz="4000" dirty="0" smtClean="0"/>
              <a:t>power</a:t>
            </a:r>
          </a:p>
          <a:p>
            <a:pPr>
              <a:spcAft>
                <a:spcPts val="1200"/>
              </a:spcAft>
            </a:pPr>
            <a:r>
              <a:rPr lang="en-US" sz="4000" dirty="0"/>
              <a:t>John 14:30 - </a:t>
            </a:r>
            <a:r>
              <a:rPr lang="en-US" sz="4000" i="1" dirty="0"/>
              <a:t>“I will not speak much more with you, for </a:t>
            </a:r>
            <a:r>
              <a:rPr lang="en-US" sz="4000" b="1" i="1" dirty="0"/>
              <a:t>the ruler of the world</a:t>
            </a:r>
            <a:r>
              <a:rPr lang="en-US" sz="4000" i="1" dirty="0"/>
              <a:t> is coming, and he has nothing in Me”</a:t>
            </a:r>
            <a:r>
              <a:rPr lang="en-US" sz="4000" dirty="0"/>
              <a:t> (John 14:30</a:t>
            </a:r>
            <a:r>
              <a:rPr lang="en-US" sz="4000" dirty="0" smtClean="0"/>
              <a:t>).</a:t>
            </a:r>
          </a:p>
          <a:p>
            <a:pPr>
              <a:spcAft>
                <a:spcPts val="1200"/>
              </a:spcAft>
            </a:pPr>
            <a:r>
              <a:rPr lang="en-US" sz="4000" dirty="0"/>
              <a:t>The hatred you experience is derivative</a:t>
            </a:r>
            <a:r>
              <a:rPr lang="en-US" sz="4000" dirty="0" smtClean="0"/>
              <a:t>. You are hated because of Me.</a:t>
            </a:r>
            <a:endParaRPr lang="en-US" sz="4000" b="1" dirty="0"/>
          </a:p>
        </p:txBody>
      </p:sp>
    </p:spTree>
    <p:extLst>
      <p:ext uri="{BB962C8B-B14F-4D97-AF65-F5344CB8AC3E}">
        <p14:creationId xmlns:p14="http://schemas.microsoft.com/office/powerpoint/2010/main" val="153033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5" name="Content Placeholder 4"/>
          <p:cNvSpPr>
            <a:spLocks noGrp="1"/>
          </p:cNvSpPr>
          <p:nvPr>
            <p:ph sz="half" idx="1"/>
          </p:nvPr>
        </p:nvSpPr>
        <p:spPr>
          <a:xfrm>
            <a:off x="97408" y="770548"/>
            <a:ext cx="3955845" cy="6087452"/>
          </a:xfrm>
        </p:spPr>
        <p:txBody>
          <a:bodyPr>
            <a:noAutofit/>
          </a:bodyPr>
          <a:lstStyle/>
          <a:p>
            <a:r>
              <a:rPr lang="en-US" sz="4000" dirty="0" smtClean="0"/>
              <a:t>19 – </a:t>
            </a:r>
            <a:r>
              <a:rPr lang="en-US" sz="4000" i="1" dirty="0"/>
              <a:t>If you were of the world, the world would love its own; but because you are not of the world, but I chose you out of the world, because of this the world hates you.</a:t>
            </a:r>
            <a:endParaRPr lang="en-US" sz="4000" dirty="0"/>
          </a:p>
        </p:txBody>
      </p:sp>
      <p:sp>
        <p:nvSpPr>
          <p:cNvPr id="6" name="Content Placeholder 5"/>
          <p:cNvSpPr>
            <a:spLocks noGrp="1"/>
          </p:cNvSpPr>
          <p:nvPr>
            <p:ph sz="half" idx="2"/>
          </p:nvPr>
        </p:nvSpPr>
        <p:spPr>
          <a:xfrm>
            <a:off x="4369776" y="629871"/>
            <a:ext cx="7499839" cy="4351338"/>
          </a:xfrm>
        </p:spPr>
        <p:txBody>
          <a:bodyPr>
            <a:noAutofit/>
          </a:bodyPr>
          <a:lstStyle/>
          <a:p>
            <a:pPr>
              <a:spcAft>
                <a:spcPts val="1200"/>
              </a:spcAft>
            </a:pPr>
            <a:r>
              <a:rPr lang="en-US" sz="4000" b="1" dirty="0" smtClean="0"/>
              <a:t>Reason we are hated – Change in ID</a:t>
            </a:r>
          </a:p>
          <a:p>
            <a:pPr>
              <a:spcAft>
                <a:spcPts val="1200"/>
              </a:spcAft>
            </a:pPr>
            <a:r>
              <a:rPr lang="en-US" sz="4000" dirty="0" smtClean="0"/>
              <a:t>Friendship </a:t>
            </a:r>
            <a:r>
              <a:rPr lang="en-US" sz="4000" dirty="0"/>
              <a:t>with the world is hostility toward </a:t>
            </a:r>
            <a:r>
              <a:rPr lang="en-US" sz="4000" dirty="0" smtClean="0"/>
              <a:t>God. Whoever </a:t>
            </a:r>
            <a:r>
              <a:rPr lang="en-US" sz="4000" dirty="0"/>
              <a:t>wishes to be a friend of the world makes himself an enemy of God (James 4:4</a:t>
            </a:r>
            <a:r>
              <a:rPr lang="en-US" sz="4000" dirty="0" smtClean="0"/>
              <a:t>).</a:t>
            </a:r>
          </a:p>
          <a:p>
            <a:pPr>
              <a:spcAft>
                <a:spcPts val="1200"/>
              </a:spcAft>
            </a:pPr>
            <a:r>
              <a:rPr lang="en-US" sz="4000" b="1" dirty="0" smtClean="0"/>
              <a:t>You cannot choose both. </a:t>
            </a:r>
            <a:r>
              <a:rPr lang="en-US" sz="4000" dirty="0" smtClean="0"/>
              <a:t>One is dimming, we are brightening.</a:t>
            </a:r>
            <a:endParaRPr lang="en-US" sz="4000" dirty="0"/>
          </a:p>
        </p:txBody>
      </p:sp>
    </p:spTree>
    <p:extLst>
      <p:ext uri="{BB962C8B-B14F-4D97-AF65-F5344CB8AC3E}">
        <p14:creationId xmlns:p14="http://schemas.microsoft.com/office/powerpoint/2010/main" val="478314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6" name="Content Placeholder 5"/>
          <p:cNvSpPr>
            <a:spLocks noGrp="1"/>
          </p:cNvSpPr>
          <p:nvPr>
            <p:ph sz="half" idx="2"/>
          </p:nvPr>
        </p:nvSpPr>
        <p:spPr>
          <a:xfrm>
            <a:off x="888023" y="1342047"/>
            <a:ext cx="10726615" cy="4351338"/>
          </a:xfrm>
        </p:spPr>
        <p:txBody>
          <a:bodyPr>
            <a:noAutofit/>
          </a:bodyPr>
          <a:lstStyle/>
          <a:p>
            <a:pPr>
              <a:spcAft>
                <a:spcPts val="1200"/>
              </a:spcAft>
            </a:pPr>
            <a:r>
              <a:rPr lang="en-US" sz="4000" b="1" dirty="0"/>
              <a:t>Bottom line:</a:t>
            </a:r>
            <a:r>
              <a:rPr lang="en-US" sz="4000" dirty="0"/>
              <a:t> We don’t belong here. Our home is with Jesus, but we are here because we are on mission. </a:t>
            </a:r>
          </a:p>
          <a:p>
            <a:pPr>
              <a:spcAft>
                <a:spcPts val="1200"/>
              </a:spcAft>
            </a:pPr>
            <a:r>
              <a:rPr lang="en-US" sz="4000" dirty="0"/>
              <a:t> </a:t>
            </a:r>
            <a:r>
              <a:rPr lang="en-US" sz="4000" i="1" dirty="0"/>
              <a:t>For He rescued us from the domain of darkness, and transferred us to the kingdom of His beloved Son</a:t>
            </a:r>
            <a:r>
              <a:rPr lang="en-US" sz="4000" dirty="0"/>
              <a:t> (Colossians 1:13).</a:t>
            </a:r>
          </a:p>
        </p:txBody>
      </p:sp>
    </p:spTree>
    <p:extLst>
      <p:ext uri="{BB962C8B-B14F-4D97-AF65-F5344CB8AC3E}">
        <p14:creationId xmlns:p14="http://schemas.microsoft.com/office/powerpoint/2010/main" val="735315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6" name="Content Placeholder 5"/>
          <p:cNvSpPr>
            <a:spLocks noGrp="1"/>
          </p:cNvSpPr>
          <p:nvPr>
            <p:ph sz="half" idx="2"/>
          </p:nvPr>
        </p:nvSpPr>
        <p:spPr>
          <a:xfrm>
            <a:off x="835269" y="1069486"/>
            <a:ext cx="10761785" cy="4351338"/>
          </a:xfrm>
        </p:spPr>
        <p:txBody>
          <a:bodyPr>
            <a:noAutofit/>
          </a:bodyPr>
          <a:lstStyle/>
          <a:p>
            <a:pPr>
              <a:spcAft>
                <a:spcPts val="1200"/>
              </a:spcAft>
            </a:pPr>
            <a:r>
              <a:rPr lang="en-US" sz="4000" b="1" dirty="0"/>
              <a:t>Core </a:t>
            </a:r>
            <a:r>
              <a:rPr lang="en-US" sz="4000" b="1" dirty="0" smtClean="0"/>
              <a:t>Exercise #1:</a:t>
            </a:r>
            <a:r>
              <a:rPr lang="en-US" sz="4000" dirty="0" smtClean="0"/>
              <a:t> Pain is your friend. Use </a:t>
            </a:r>
            <a:r>
              <a:rPr lang="en-US" sz="4000" dirty="0"/>
              <a:t>rejection to </a:t>
            </a:r>
            <a:r>
              <a:rPr lang="en-US" sz="4000" dirty="0" smtClean="0"/>
              <a:t>focus your </a:t>
            </a:r>
            <a:r>
              <a:rPr lang="en-US" sz="4000" dirty="0"/>
              <a:t>ability to live for Jesus’ pleasure alone</a:t>
            </a:r>
            <a:r>
              <a:rPr lang="en-US" sz="4000" dirty="0" smtClean="0"/>
              <a:t>.</a:t>
            </a:r>
          </a:p>
          <a:p>
            <a:r>
              <a:rPr lang="en-US" sz="4000" i="1" dirty="0" smtClean="0"/>
              <a:t>But </a:t>
            </a:r>
            <a:r>
              <a:rPr lang="en-US" sz="4000" i="1" dirty="0"/>
              <a:t>to me it is a very small thing that I may be examined by you, or by any human court; in fact, I do not even examine myself. For I am conscious of nothing against myself, yet I am not by this acquitted; but the one who examines me is the </a:t>
            </a:r>
            <a:r>
              <a:rPr lang="en-US" sz="4000" i="1" dirty="0" smtClean="0"/>
              <a:t>Lord</a:t>
            </a:r>
            <a:r>
              <a:rPr lang="en-US" sz="4000" dirty="0" smtClean="0"/>
              <a:t> </a:t>
            </a:r>
            <a:r>
              <a:rPr lang="en-US" sz="4000" dirty="0"/>
              <a:t>(1 Corinthians </a:t>
            </a:r>
            <a:r>
              <a:rPr lang="en-US" sz="4000" dirty="0" smtClean="0"/>
              <a:t>4:3–4). </a:t>
            </a:r>
            <a:endParaRPr lang="en-US" sz="4000" dirty="0"/>
          </a:p>
        </p:txBody>
      </p:sp>
    </p:spTree>
    <p:extLst>
      <p:ext uri="{BB962C8B-B14F-4D97-AF65-F5344CB8AC3E}">
        <p14:creationId xmlns:p14="http://schemas.microsoft.com/office/powerpoint/2010/main" val="2636294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6" name="Content Placeholder 5"/>
          <p:cNvSpPr>
            <a:spLocks noGrp="1"/>
          </p:cNvSpPr>
          <p:nvPr>
            <p:ph sz="half" idx="2"/>
          </p:nvPr>
        </p:nvSpPr>
        <p:spPr>
          <a:xfrm>
            <a:off x="501161" y="1087071"/>
            <a:ext cx="10867293" cy="5867644"/>
          </a:xfrm>
        </p:spPr>
        <p:txBody>
          <a:bodyPr>
            <a:noAutofit/>
          </a:bodyPr>
          <a:lstStyle/>
          <a:p>
            <a:pPr>
              <a:spcAft>
                <a:spcPts val="1200"/>
              </a:spcAft>
            </a:pPr>
            <a:r>
              <a:rPr lang="en-US" sz="4000" b="1" dirty="0" smtClean="0"/>
              <a:t>Don’t go into hiding.</a:t>
            </a:r>
            <a:endParaRPr lang="en-US" sz="4000" dirty="0" smtClean="0"/>
          </a:p>
          <a:p>
            <a:pPr>
              <a:spcAft>
                <a:spcPts val="1200"/>
              </a:spcAft>
            </a:pPr>
            <a:r>
              <a:rPr lang="en-US" sz="4000" dirty="0" smtClean="0"/>
              <a:t>We </a:t>
            </a:r>
            <a:r>
              <a:rPr lang="en-US" sz="4000" dirty="0"/>
              <a:t>have been sent into the world. This is our mission. </a:t>
            </a:r>
            <a:endParaRPr lang="en-US" sz="4000" dirty="0" smtClean="0"/>
          </a:p>
          <a:p>
            <a:pPr>
              <a:spcAft>
                <a:spcPts val="1200"/>
              </a:spcAft>
            </a:pPr>
            <a:r>
              <a:rPr lang="en-US" sz="4000" dirty="0" smtClean="0"/>
              <a:t>But </a:t>
            </a:r>
            <a:r>
              <a:rPr lang="en-US" sz="4000" dirty="0"/>
              <a:t>Jesus wants us to embrace our mission with eyes wide open. </a:t>
            </a:r>
            <a:r>
              <a:rPr lang="en-US" sz="4000" i="1" dirty="0"/>
              <a:t>“Go; behold, I send you out as lambs in the midst of wolves”</a:t>
            </a:r>
            <a:r>
              <a:rPr lang="en-US" sz="4000" dirty="0"/>
              <a:t> (Luke 10:3</a:t>
            </a:r>
            <a:r>
              <a:rPr lang="en-US" sz="4000" dirty="0" smtClean="0"/>
              <a:t>).</a:t>
            </a:r>
          </a:p>
          <a:p>
            <a:pPr>
              <a:spcAft>
                <a:spcPts val="1200"/>
              </a:spcAft>
            </a:pPr>
            <a:r>
              <a:rPr lang="en-US" sz="4000" dirty="0" smtClean="0"/>
              <a:t>Be a light bulb! Agent of true good to haters!</a:t>
            </a:r>
            <a:endParaRPr lang="en-US" sz="4000" dirty="0"/>
          </a:p>
        </p:txBody>
      </p:sp>
    </p:spTree>
    <p:extLst>
      <p:ext uri="{BB962C8B-B14F-4D97-AF65-F5344CB8AC3E}">
        <p14:creationId xmlns:p14="http://schemas.microsoft.com/office/powerpoint/2010/main" val="1547884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5" name="Content Placeholder 4"/>
          <p:cNvSpPr>
            <a:spLocks noGrp="1"/>
          </p:cNvSpPr>
          <p:nvPr>
            <p:ph sz="half" idx="1"/>
          </p:nvPr>
        </p:nvSpPr>
        <p:spPr>
          <a:xfrm>
            <a:off x="97408" y="770548"/>
            <a:ext cx="4465799" cy="4351338"/>
          </a:xfrm>
        </p:spPr>
        <p:txBody>
          <a:bodyPr>
            <a:noAutofit/>
          </a:bodyPr>
          <a:lstStyle/>
          <a:p>
            <a:r>
              <a:rPr lang="en-US" sz="4000" dirty="0" smtClean="0"/>
              <a:t>20 – </a:t>
            </a:r>
            <a:r>
              <a:rPr lang="en-US" sz="4000" dirty="0"/>
              <a:t> </a:t>
            </a:r>
            <a:r>
              <a:rPr lang="en-US" sz="4000" i="1" dirty="0"/>
              <a:t>Remember the word that I said to you, ‘A slave is not greater than his master.’ If they persecuted Me, they will also persecute you; if they kept My word, they will keep yours also. </a:t>
            </a:r>
            <a:endParaRPr lang="en-US" sz="4000" dirty="0"/>
          </a:p>
        </p:txBody>
      </p:sp>
      <p:sp>
        <p:nvSpPr>
          <p:cNvPr id="6" name="Content Placeholder 5"/>
          <p:cNvSpPr>
            <a:spLocks noGrp="1"/>
          </p:cNvSpPr>
          <p:nvPr>
            <p:ph sz="half" idx="2"/>
          </p:nvPr>
        </p:nvSpPr>
        <p:spPr>
          <a:xfrm>
            <a:off x="5099538" y="629871"/>
            <a:ext cx="6770077" cy="4351338"/>
          </a:xfrm>
        </p:spPr>
        <p:txBody>
          <a:bodyPr>
            <a:noAutofit/>
          </a:bodyPr>
          <a:lstStyle/>
          <a:p>
            <a:pPr>
              <a:spcAft>
                <a:spcPts val="1200"/>
              </a:spcAft>
            </a:pPr>
            <a:r>
              <a:rPr lang="en-US" sz="4000" dirty="0" smtClean="0"/>
              <a:t>Persecution is to be expected for servants of Christ.</a:t>
            </a:r>
          </a:p>
          <a:p>
            <a:pPr>
              <a:spcAft>
                <a:spcPts val="1200"/>
              </a:spcAft>
            </a:pPr>
            <a:r>
              <a:rPr lang="en-US" sz="4000" dirty="0" smtClean="0"/>
              <a:t>Those who respond well to us demonstrate how they would respond to Jesus.</a:t>
            </a:r>
          </a:p>
          <a:p>
            <a:pPr>
              <a:spcAft>
                <a:spcPts val="1200"/>
              </a:spcAft>
            </a:pPr>
            <a:r>
              <a:rPr lang="en-US" sz="4000" b="1" dirty="0" smtClean="0"/>
              <a:t>Core Exercise #2</a:t>
            </a:r>
            <a:r>
              <a:rPr lang="en-US" sz="4000" dirty="0" smtClean="0"/>
              <a:t>: Turn persecution into affirmation.</a:t>
            </a:r>
            <a:endParaRPr lang="en-US" sz="4000" dirty="0"/>
          </a:p>
        </p:txBody>
      </p:sp>
    </p:spTree>
    <p:extLst>
      <p:ext uri="{BB962C8B-B14F-4D97-AF65-F5344CB8AC3E}">
        <p14:creationId xmlns:p14="http://schemas.microsoft.com/office/powerpoint/2010/main" val="1910735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6" name="Content Placeholder 5"/>
          <p:cNvSpPr>
            <a:spLocks noGrp="1"/>
          </p:cNvSpPr>
          <p:nvPr>
            <p:ph sz="half" idx="2"/>
          </p:nvPr>
        </p:nvSpPr>
        <p:spPr>
          <a:xfrm>
            <a:off x="1195754" y="955187"/>
            <a:ext cx="9530861" cy="4351338"/>
          </a:xfrm>
        </p:spPr>
        <p:txBody>
          <a:bodyPr>
            <a:noAutofit/>
          </a:bodyPr>
          <a:lstStyle/>
          <a:p>
            <a:pPr>
              <a:spcAft>
                <a:spcPts val="1200"/>
              </a:spcAft>
            </a:pPr>
            <a:r>
              <a:rPr lang="en-US" sz="4000" i="1" dirty="0" smtClean="0"/>
              <a:t>Acts 5:40-42: After </a:t>
            </a:r>
            <a:r>
              <a:rPr lang="en-US" sz="4000" i="1" dirty="0"/>
              <a:t>calling the apostles in, they flogged them and ordered them not to speak in the name of Jesus, and then released them. So they went on their way from the presence of the Council, rejoicing that they had been considered worthy to suffer shame for His name. And every day, in the temple and from house to house, they kept right on teaching and preaching Jesus as the </a:t>
            </a:r>
            <a:r>
              <a:rPr lang="en-US" sz="4000" i="1" dirty="0" smtClean="0"/>
              <a:t>Christ</a:t>
            </a:r>
            <a:r>
              <a:rPr lang="en-US" sz="4000" dirty="0" smtClean="0"/>
              <a:t>. </a:t>
            </a:r>
            <a:endParaRPr lang="en-US" sz="4000" dirty="0"/>
          </a:p>
        </p:txBody>
      </p:sp>
    </p:spTree>
    <p:extLst>
      <p:ext uri="{BB962C8B-B14F-4D97-AF65-F5344CB8AC3E}">
        <p14:creationId xmlns:p14="http://schemas.microsoft.com/office/powerpoint/2010/main" val="2074566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5" name="Content Placeholder 4"/>
          <p:cNvSpPr>
            <a:spLocks noGrp="1"/>
          </p:cNvSpPr>
          <p:nvPr>
            <p:ph sz="half" idx="1"/>
          </p:nvPr>
        </p:nvSpPr>
        <p:spPr>
          <a:xfrm>
            <a:off x="97408" y="770548"/>
            <a:ext cx="3357969" cy="4351338"/>
          </a:xfrm>
        </p:spPr>
        <p:txBody>
          <a:bodyPr>
            <a:noAutofit/>
          </a:bodyPr>
          <a:lstStyle/>
          <a:p>
            <a:r>
              <a:rPr lang="en-US" sz="4000" dirty="0" smtClean="0"/>
              <a:t>21 – </a:t>
            </a:r>
            <a:r>
              <a:rPr lang="en-US" sz="4000" dirty="0"/>
              <a:t> </a:t>
            </a:r>
            <a:r>
              <a:rPr lang="en-US" sz="4000" i="1" dirty="0"/>
              <a:t>But all these things they will do to you for My name’s sake, because they do not know the One who sent Me.</a:t>
            </a:r>
            <a:endParaRPr lang="en-US" sz="4000" dirty="0"/>
          </a:p>
        </p:txBody>
      </p:sp>
      <p:sp>
        <p:nvSpPr>
          <p:cNvPr id="6" name="Content Placeholder 5"/>
          <p:cNvSpPr>
            <a:spLocks noGrp="1"/>
          </p:cNvSpPr>
          <p:nvPr>
            <p:ph sz="half" idx="2"/>
          </p:nvPr>
        </p:nvSpPr>
        <p:spPr>
          <a:xfrm>
            <a:off x="3552093" y="629871"/>
            <a:ext cx="7939454" cy="4351338"/>
          </a:xfrm>
        </p:spPr>
        <p:txBody>
          <a:bodyPr>
            <a:noAutofit/>
          </a:bodyPr>
          <a:lstStyle/>
          <a:p>
            <a:pPr>
              <a:spcAft>
                <a:spcPts val="1200"/>
              </a:spcAft>
            </a:pPr>
            <a:r>
              <a:rPr lang="en-US" sz="4000" dirty="0"/>
              <a:t>The root cause of this hatred is they do not know God. </a:t>
            </a:r>
            <a:endParaRPr lang="en-US" sz="4000" dirty="0" smtClean="0"/>
          </a:p>
          <a:p>
            <a:pPr>
              <a:spcAft>
                <a:spcPts val="1200"/>
              </a:spcAft>
            </a:pPr>
            <a:r>
              <a:rPr lang="en-US" sz="4000" dirty="0" smtClean="0"/>
              <a:t>They </a:t>
            </a:r>
            <a:r>
              <a:rPr lang="en-US" sz="4000" dirty="0"/>
              <a:t>do not have a light bulb on</a:t>
            </a:r>
            <a:r>
              <a:rPr lang="en-US" sz="4000" dirty="0" smtClean="0"/>
              <a:t>.</a:t>
            </a:r>
          </a:p>
          <a:p>
            <a:pPr>
              <a:spcAft>
                <a:spcPts val="1200"/>
              </a:spcAft>
            </a:pPr>
            <a:r>
              <a:rPr lang="en-US" sz="4000" dirty="0" smtClean="0"/>
              <a:t>There will be some who are less hostile, but the default position is animosity based on ignorance of God.</a:t>
            </a:r>
            <a:endParaRPr lang="en-US" sz="4000" dirty="0"/>
          </a:p>
        </p:txBody>
      </p:sp>
    </p:spTree>
    <p:extLst>
      <p:ext uri="{BB962C8B-B14F-4D97-AF65-F5344CB8AC3E}">
        <p14:creationId xmlns:p14="http://schemas.microsoft.com/office/powerpoint/2010/main" val="263905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769441"/>
          </a:xfrm>
          <a:prstGeom prst="rect">
            <a:avLst/>
          </a:prstGeom>
          <a:noFill/>
        </p:spPr>
        <p:txBody>
          <a:bodyPr wrap="square" rtlCol="0">
            <a:spAutoFit/>
          </a:bodyPr>
          <a:lstStyle/>
          <a:p>
            <a:pPr>
              <a:spcAft>
                <a:spcPts val="1200"/>
              </a:spcAft>
            </a:pPr>
            <a:r>
              <a:rPr lang="en-US" sz="4400" dirty="0" smtClean="0"/>
              <a:t>Background</a:t>
            </a:r>
          </a:p>
        </p:txBody>
      </p:sp>
      <p:sp>
        <p:nvSpPr>
          <p:cNvPr id="2" name="TextBox 1"/>
          <p:cNvSpPr txBox="1"/>
          <p:nvPr/>
        </p:nvSpPr>
        <p:spPr>
          <a:xfrm>
            <a:off x="590202" y="1258955"/>
            <a:ext cx="11288765" cy="5139869"/>
          </a:xfrm>
          <a:prstGeom prst="rect">
            <a:avLst/>
          </a:prstGeom>
          <a:noFill/>
        </p:spPr>
        <p:txBody>
          <a:bodyPr wrap="square" rtlCol="0">
            <a:spAutoFit/>
          </a:bodyPr>
          <a:lstStyle/>
          <a:p>
            <a:pPr marL="571500" indent="-571500">
              <a:spcAft>
                <a:spcPts val="1200"/>
              </a:spcAft>
              <a:buFont typeface="Arial" panose="020B0604020202020204" pitchFamily="34" charset="0"/>
              <a:buChar char="•"/>
            </a:pPr>
            <a:r>
              <a:rPr lang="en-US" sz="4400" dirty="0" smtClean="0"/>
              <a:t>There are two passages we need to review so that we have the big picture. Daniel 2 and Romans 1.</a:t>
            </a:r>
          </a:p>
          <a:p>
            <a:pPr marL="571500" indent="-571500">
              <a:spcAft>
                <a:spcPts val="1200"/>
              </a:spcAft>
              <a:buFont typeface="Arial" panose="020B0604020202020204" pitchFamily="34" charset="0"/>
              <a:buChar char="•"/>
            </a:pPr>
            <a:r>
              <a:rPr lang="en-US" sz="4400" dirty="0" smtClean="0"/>
              <a:t>Neb saw a great statue that provided a glimpse of future empires, Dan interpreted.</a:t>
            </a:r>
          </a:p>
          <a:p>
            <a:pPr marL="571500" indent="-571500">
              <a:spcAft>
                <a:spcPts val="1200"/>
              </a:spcAft>
              <a:buFont typeface="Arial" panose="020B0604020202020204" pitchFamily="34" charset="0"/>
              <a:buChar char="•"/>
            </a:pPr>
            <a:r>
              <a:rPr lang="en-US" sz="4400" dirty="0" smtClean="0"/>
              <a:t>Gold, silver, bronze, iron and iron &amp; clay = 4 world empires.</a:t>
            </a:r>
            <a:endParaRPr lang="en-US" sz="4400" dirty="0"/>
          </a:p>
        </p:txBody>
      </p:sp>
    </p:spTree>
    <p:extLst>
      <p:ext uri="{BB962C8B-B14F-4D97-AF65-F5344CB8AC3E}">
        <p14:creationId xmlns:p14="http://schemas.microsoft.com/office/powerpoint/2010/main" val="435799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5" name="Content Placeholder 4"/>
          <p:cNvSpPr>
            <a:spLocks noGrp="1"/>
          </p:cNvSpPr>
          <p:nvPr>
            <p:ph sz="half" idx="1"/>
          </p:nvPr>
        </p:nvSpPr>
        <p:spPr>
          <a:xfrm>
            <a:off x="97408" y="770548"/>
            <a:ext cx="4052561" cy="4351338"/>
          </a:xfrm>
        </p:spPr>
        <p:txBody>
          <a:bodyPr>
            <a:noAutofit/>
          </a:bodyPr>
          <a:lstStyle/>
          <a:p>
            <a:r>
              <a:rPr lang="en-US" sz="4000" dirty="0" smtClean="0"/>
              <a:t>22-23 – </a:t>
            </a:r>
            <a:r>
              <a:rPr lang="en-US" sz="4000" dirty="0"/>
              <a:t> </a:t>
            </a:r>
            <a:r>
              <a:rPr lang="en-US" sz="4000" i="1" dirty="0"/>
              <a:t>If I had not come and spoken to them, they would not have sin, but now they have no excuse for their sin. He who hates Me hates My Father also. </a:t>
            </a:r>
          </a:p>
        </p:txBody>
      </p:sp>
      <p:sp>
        <p:nvSpPr>
          <p:cNvPr id="6" name="Content Placeholder 5"/>
          <p:cNvSpPr>
            <a:spLocks noGrp="1"/>
          </p:cNvSpPr>
          <p:nvPr>
            <p:ph sz="half" idx="2"/>
          </p:nvPr>
        </p:nvSpPr>
        <p:spPr>
          <a:xfrm>
            <a:off x="4879731" y="629871"/>
            <a:ext cx="6611816" cy="4351338"/>
          </a:xfrm>
        </p:spPr>
        <p:txBody>
          <a:bodyPr>
            <a:noAutofit/>
          </a:bodyPr>
          <a:lstStyle/>
          <a:p>
            <a:pPr>
              <a:spcAft>
                <a:spcPts val="1200"/>
              </a:spcAft>
            </a:pPr>
            <a:r>
              <a:rPr lang="en-US" sz="4000" dirty="0"/>
              <a:t>The </a:t>
            </a:r>
            <a:r>
              <a:rPr lang="en-US" sz="4000" dirty="0" smtClean="0"/>
              <a:t>watchman principle: </a:t>
            </a:r>
            <a:r>
              <a:rPr lang="en-US" sz="4000" dirty="0" err="1" smtClean="0"/>
              <a:t>Ezek</a:t>
            </a:r>
            <a:r>
              <a:rPr lang="en-US" sz="4000" dirty="0" smtClean="0"/>
              <a:t> 33:1-7</a:t>
            </a:r>
          </a:p>
          <a:p>
            <a:pPr>
              <a:spcAft>
                <a:spcPts val="1200"/>
              </a:spcAft>
            </a:pPr>
            <a:r>
              <a:rPr lang="en-US" sz="4000" dirty="0" smtClean="0"/>
              <a:t>The world has rejected the message Jesus brought. They cannot say, “We didn’t know.”</a:t>
            </a:r>
          </a:p>
          <a:p>
            <a:pPr>
              <a:spcAft>
                <a:spcPts val="1200"/>
              </a:spcAft>
            </a:pPr>
            <a:r>
              <a:rPr lang="en-US" sz="4000" dirty="0" smtClean="0"/>
              <a:t>Hatred of Jesus demonstrates hatred of God.</a:t>
            </a:r>
            <a:endParaRPr lang="en-US" sz="4000" dirty="0"/>
          </a:p>
        </p:txBody>
      </p:sp>
    </p:spTree>
    <p:extLst>
      <p:ext uri="{BB962C8B-B14F-4D97-AF65-F5344CB8AC3E}">
        <p14:creationId xmlns:p14="http://schemas.microsoft.com/office/powerpoint/2010/main" val="3585241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3223" y="0"/>
            <a:ext cx="10515600" cy="540483"/>
          </a:xfrm>
        </p:spPr>
        <p:txBody>
          <a:bodyPr>
            <a:normAutofit fontScale="90000"/>
          </a:bodyPr>
          <a:lstStyle/>
          <a:p>
            <a:r>
              <a:rPr lang="en-US" sz="4000" dirty="0" smtClean="0"/>
              <a:t>Exposition of John 15:18-25</a:t>
            </a:r>
            <a:endParaRPr lang="en-US" sz="4000" dirty="0"/>
          </a:p>
        </p:txBody>
      </p:sp>
      <p:sp>
        <p:nvSpPr>
          <p:cNvPr id="5" name="Content Placeholder 4"/>
          <p:cNvSpPr>
            <a:spLocks noGrp="1"/>
          </p:cNvSpPr>
          <p:nvPr>
            <p:ph sz="half" idx="1"/>
          </p:nvPr>
        </p:nvSpPr>
        <p:spPr>
          <a:xfrm>
            <a:off x="97408" y="770548"/>
            <a:ext cx="6312184" cy="4351338"/>
          </a:xfrm>
        </p:spPr>
        <p:txBody>
          <a:bodyPr>
            <a:noAutofit/>
          </a:bodyPr>
          <a:lstStyle/>
          <a:p>
            <a:r>
              <a:rPr lang="en-US" sz="4000" dirty="0" smtClean="0"/>
              <a:t>24-25 – </a:t>
            </a:r>
            <a:r>
              <a:rPr lang="en-US" sz="4000" dirty="0"/>
              <a:t> </a:t>
            </a:r>
            <a:r>
              <a:rPr lang="en-US" sz="4000" i="1" dirty="0"/>
              <a:t>If I had not done among them the works which no one else did, they would not have sin; but now they have both seen and hated Me and My Father as well. </a:t>
            </a:r>
            <a:r>
              <a:rPr lang="en-US" sz="4000" i="1" dirty="0" smtClean="0"/>
              <a:t>But </a:t>
            </a:r>
            <a:r>
              <a:rPr lang="en-US" sz="4000" i="1" dirty="0"/>
              <a:t>they have done this to fulfill the word that is written in their Law, ‘They hated Me without a cause</a:t>
            </a:r>
            <a:r>
              <a:rPr lang="en-US" sz="4000" i="1" dirty="0" smtClean="0"/>
              <a:t>.’</a:t>
            </a:r>
            <a:endParaRPr lang="en-US" sz="4000" i="1" dirty="0"/>
          </a:p>
        </p:txBody>
      </p:sp>
      <p:sp>
        <p:nvSpPr>
          <p:cNvPr id="6" name="Content Placeholder 5"/>
          <p:cNvSpPr>
            <a:spLocks noGrp="1"/>
          </p:cNvSpPr>
          <p:nvPr>
            <p:ph sz="half" idx="2"/>
          </p:nvPr>
        </p:nvSpPr>
        <p:spPr>
          <a:xfrm>
            <a:off x="6541477" y="629870"/>
            <a:ext cx="4950070" cy="5955567"/>
          </a:xfrm>
        </p:spPr>
        <p:txBody>
          <a:bodyPr>
            <a:noAutofit/>
          </a:bodyPr>
          <a:lstStyle/>
          <a:p>
            <a:pPr>
              <a:spcAft>
                <a:spcPts val="1200"/>
              </a:spcAft>
            </a:pPr>
            <a:r>
              <a:rPr lang="en-US" sz="4000" dirty="0" smtClean="0"/>
              <a:t>Jesus has given no cause for hatred. He has sought to promote the good of the world.</a:t>
            </a:r>
          </a:p>
          <a:p>
            <a:pPr>
              <a:spcAft>
                <a:spcPts val="1200"/>
              </a:spcAft>
            </a:pPr>
            <a:r>
              <a:rPr lang="en-US" sz="4000" dirty="0" smtClean="0"/>
              <a:t>But to embrace His message is to condemn oneself as one in need of saving.</a:t>
            </a:r>
            <a:endParaRPr lang="en-US" sz="4000" dirty="0"/>
          </a:p>
        </p:txBody>
      </p:sp>
    </p:spTree>
    <p:extLst>
      <p:ext uri="{BB962C8B-B14F-4D97-AF65-F5344CB8AC3E}">
        <p14:creationId xmlns:p14="http://schemas.microsoft.com/office/powerpoint/2010/main" val="52249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8"/>
            <a:ext cx="6381836" cy="733913"/>
          </a:xfrm>
        </p:spPr>
        <p:txBody>
          <a:bodyPr>
            <a:normAutofit/>
          </a:bodyPr>
          <a:lstStyle/>
          <a:p>
            <a:r>
              <a:rPr lang="en-US" sz="4400" dirty="0" smtClean="0">
                <a:solidFill>
                  <a:schemeClr val="tx1"/>
                </a:solidFill>
              </a:rPr>
              <a:t>Applications</a:t>
            </a:r>
            <a:endParaRPr lang="en-US" sz="4400" dirty="0">
              <a:solidFill>
                <a:schemeClr val="tx1"/>
              </a:solidFill>
            </a:endParaRPr>
          </a:p>
        </p:txBody>
      </p:sp>
      <p:sp>
        <p:nvSpPr>
          <p:cNvPr id="3" name="Content Placeholder 2"/>
          <p:cNvSpPr>
            <a:spLocks noGrp="1"/>
          </p:cNvSpPr>
          <p:nvPr>
            <p:ph idx="1"/>
          </p:nvPr>
        </p:nvSpPr>
        <p:spPr>
          <a:xfrm>
            <a:off x="556846" y="963978"/>
            <a:ext cx="10969869" cy="5489575"/>
          </a:xfrm>
        </p:spPr>
        <p:txBody>
          <a:bodyPr>
            <a:noAutofit/>
          </a:bodyPr>
          <a:lstStyle/>
          <a:p>
            <a:r>
              <a:rPr lang="en-US" sz="4400" i="1" dirty="0" smtClean="0"/>
              <a:t>“</a:t>
            </a:r>
            <a:r>
              <a:rPr lang="en-US" sz="4400" i="1" dirty="0"/>
              <a:t>Peace I leave with you; My peace I give to you; not as the world gives do I give to you. Do not let your heart be troubled, nor let it be fearful.</a:t>
            </a:r>
            <a:r>
              <a:rPr lang="en-US" sz="4400" dirty="0"/>
              <a:t>” (John </a:t>
            </a:r>
            <a:r>
              <a:rPr lang="en-US" sz="4400" dirty="0" smtClean="0"/>
              <a:t>14:27). </a:t>
            </a:r>
            <a:endParaRPr lang="en-US" sz="4400" dirty="0"/>
          </a:p>
          <a:p>
            <a:pPr>
              <a:spcAft>
                <a:spcPts val="1800"/>
              </a:spcAft>
            </a:pPr>
            <a:r>
              <a:rPr lang="en-US" sz="4400" dirty="0" smtClean="0">
                <a:solidFill>
                  <a:schemeClr val="tx1"/>
                </a:solidFill>
              </a:rPr>
              <a:t>Don’t allow your heart to become fearful or anxious when you experience rejection for Christ. This is normal!</a:t>
            </a:r>
            <a:endParaRPr lang="en-US" sz="4400" dirty="0">
              <a:solidFill>
                <a:schemeClr val="tx1"/>
              </a:solidFill>
            </a:endParaRPr>
          </a:p>
        </p:txBody>
      </p:sp>
    </p:spTree>
    <p:extLst>
      <p:ext uri="{BB962C8B-B14F-4D97-AF65-F5344CB8AC3E}">
        <p14:creationId xmlns:p14="http://schemas.microsoft.com/office/powerpoint/2010/main" val="681539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8"/>
            <a:ext cx="6381836" cy="733913"/>
          </a:xfrm>
        </p:spPr>
        <p:txBody>
          <a:bodyPr>
            <a:normAutofit/>
          </a:bodyPr>
          <a:lstStyle/>
          <a:p>
            <a:r>
              <a:rPr lang="en-US" sz="4400" dirty="0" smtClean="0">
                <a:solidFill>
                  <a:schemeClr val="tx1"/>
                </a:solidFill>
              </a:rPr>
              <a:t>Applications</a:t>
            </a:r>
            <a:endParaRPr lang="en-US" sz="4400" dirty="0">
              <a:solidFill>
                <a:schemeClr val="tx1"/>
              </a:solidFill>
            </a:endParaRPr>
          </a:p>
        </p:txBody>
      </p:sp>
      <p:sp>
        <p:nvSpPr>
          <p:cNvPr id="3" name="Content Placeholder 2"/>
          <p:cNvSpPr>
            <a:spLocks noGrp="1"/>
          </p:cNvSpPr>
          <p:nvPr>
            <p:ph idx="1"/>
          </p:nvPr>
        </p:nvSpPr>
        <p:spPr>
          <a:xfrm>
            <a:off x="556846" y="963978"/>
            <a:ext cx="10969869" cy="5489575"/>
          </a:xfrm>
        </p:spPr>
        <p:txBody>
          <a:bodyPr>
            <a:noAutofit/>
          </a:bodyPr>
          <a:lstStyle/>
          <a:p>
            <a:pPr>
              <a:spcAft>
                <a:spcPts val="1800"/>
              </a:spcAft>
            </a:pPr>
            <a:r>
              <a:rPr lang="en-US" sz="4400" dirty="0" smtClean="0">
                <a:solidFill>
                  <a:schemeClr val="tx1"/>
                </a:solidFill>
              </a:rPr>
              <a:t>Rejoice in the fact that your peace is not dependent on the world’s approval or favorable circumstances.</a:t>
            </a:r>
          </a:p>
          <a:p>
            <a:pPr>
              <a:spcAft>
                <a:spcPts val="1800"/>
              </a:spcAft>
            </a:pPr>
            <a:r>
              <a:rPr lang="en-US" sz="4400" dirty="0" smtClean="0">
                <a:solidFill>
                  <a:schemeClr val="tx1"/>
                </a:solidFill>
              </a:rPr>
              <a:t>Yours is a peace that comes from Jesus and grows out of a reconciled relationship with Him. This is bedrock.</a:t>
            </a:r>
            <a:endParaRPr lang="en-US" sz="4400" dirty="0">
              <a:solidFill>
                <a:schemeClr val="tx1"/>
              </a:solidFill>
            </a:endParaRPr>
          </a:p>
        </p:txBody>
      </p:sp>
    </p:spTree>
    <p:extLst>
      <p:ext uri="{BB962C8B-B14F-4D97-AF65-F5344CB8AC3E}">
        <p14:creationId xmlns:p14="http://schemas.microsoft.com/office/powerpoint/2010/main" val="905147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8"/>
            <a:ext cx="6381836" cy="733913"/>
          </a:xfrm>
        </p:spPr>
        <p:txBody>
          <a:bodyPr>
            <a:normAutofit/>
          </a:bodyPr>
          <a:lstStyle/>
          <a:p>
            <a:r>
              <a:rPr lang="en-US" sz="4400" dirty="0" smtClean="0">
                <a:solidFill>
                  <a:schemeClr val="tx1"/>
                </a:solidFill>
              </a:rPr>
              <a:t>Applications</a:t>
            </a:r>
            <a:endParaRPr lang="en-US" sz="4400" dirty="0">
              <a:solidFill>
                <a:schemeClr val="tx1"/>
              </a:solidFill>
            </a:endParaRPr>
          </a:p>
        </p:txBody>
      </p:sp>
      <p:sp>
        <p:nvSpPr>
          <p:cNvPr id="3" name="Content Placeholder 2"/>
          <p:cNvSpPr>
            <a:spLocks noGrp="1"/>
          </p:cNvSpPr>
          <p:nvPr>
            <p:ph idx="1"/>
          </p:nvPr>
        </p:nvSpPr>
        <p:spPr>
          <a:xfrm>
            <a:off x="556846" y="963978"/>
            <a:ext cx="10969869" cy="5489575"/>
          </a:xfrm>
        </p:spPr>
        <p:txBody>
          <a:bodyPr>
            <a:noAutofit/>
          </a:bodyPr>
          <a:lstStyle/>
          <a:p>
            <a:pPr>
              <a:spcAft>
                <a:spcPts val="1800"/>
              </a:spcAft>
            </a:pPr>
            <a:r>
              <a:rPr lang="en-US" sz="4000" i="1" dirty="0">
                <a:solidFill>
                  <a:schemeClr val="tx1"/>
                </a:solidFill>
              </a:rPr>
              <a:t>“These things I have spoken to you, so that in Me you may have peace. In the world you have tribulation, but take courage; I have overcome the </a:t>
            </a:r>
            <a:r>
              <a:rPr lang="en-US" sz="4000" i="1" dirty="0" smtClean="0">
                <a:solidFill>
                  <a:schemeClr val="tx1"/>
                </a:solidFill>
              </a:rPr>
              <a:t>world”</a:t>
            </a:r>
            <a:r>
              <a:rPr lang="en-US" sz="4000" dirty="0" smtClean="0">
                <a:solidFill>
                  <a:schemeClr val="tx1"/>
                </a:solidFill>
              </a:rPr>
              <a:t> (John 16:33).</a:t>
            </a:r>
          </a:p>
          <a:p>
            <a:pPr>
              <a:spcAft>
                <a:spcPts val="1800"/>
              </a:spcAft>
            </a:pPr>
            <a:r>
              <a:rPr lang="en-US" sz="4000" dirty="0"/>
              <a:t>The fact that Jesus has successfully defied the world indicates that we </a:t>
            </a:r>
            <a:r>
              <a:rPr lang="en-US" sz="4000" dirty="0" smtClean="0"/>
              <a:t>already </a:t>
            </a:r>
            <a:r>
              <a:rPr lang="en-US" sz="4000" dirty="0"/>
              <a:t>know how things will end. We win! This gives us peace</a:t>
            </a:r>
            <a:r>
              <a:rPr lang="en-US" sz="4000" dirty="0" smtClean="0"/>
              <a:t>. </a:t>
            </a:r>
            <a:endParaRPr lang="en-US" sz="4000" dirty="0">
              <a:solidFill>
                <a:schemeClr val="tx1"/>
              </a:solidFill>
            </a:endParaRPr>
          </a:p>
        </p:txBody>
      </p:sp>
    </p:spTree>
    <p:extLst>
      <p:ext uri="{BB962C8B-B14F-4D97-AF65-F5344CB8AC3E}">
        <p14:creationId xmlns:p14="http://schemas.microsoft.com/office/powerpoint/2010/main" val="2040340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0202" y="403966"/>
            <a:ext cx="10585380" cy="5324535"/>
          </a:xfrm>
          <a:prstGeom prst="rect">
            <a:avLst/>
          </a:prstGeom>
          <a:noFill/>
        </p:spPr>
        <p:txBody>
          <a:bodyPr wrap="square" rtlCol="0">
            <a:spAutoFit/>
          </a:bodyPr>
          <a:lstStyle/>
          <a:p>
            <a:pPr marL="571500" indent="-571500">
              <a:spcAft>
                <a:spcPts val="1200"/>
              </a:spcAft>
              <a:buFont typeface="Arial" panose="020B0604020202020204" pitchFamily="34" charset="0"/>
              <a:buChar char="•"/>
            </a:pPr>
            <a:r>
              <a:rPr lang="en-US" sz="4000" dirty="0"/>
              <a:t>Jesus commands us to use our time on earth to make disciples but do so fully aware that we are operating in hostile territory.</a:t>
            </a:r>
          </a:p>
          <a:p>
            <a:pPr marL="571500" indent="-571500">
              <a:spcAft>
                <a:spcPts val="1200"/>
              </a:spcAft>
              <a:buFont typeface="Arial" panose="020B0604020202020204" pitchFamily="34" charset="0"/>
              <a:buChar char="•"/>
            </a:pPr>
            <a:r>
              <a:rPr lang="en-US" sz="4000" i="1" dirty="0" smtClean="0"/>
              <a:t>“</a:t>
            </a:r>
            <a:r>
              <a:rPr lang="en-US" sz="4000" i="1" dirty="0"/>
              <a:t>And he who does not take his cross and follow after Me is not worthy of Me</a:t>
            </a:r>
            <a:r>
              <a:rPr lang="en-US" sz="4000" dirty="0"/>
              <a:t>” (Matthew 10:38</a:t>
            </a:r>
            <a:r>
              <a:rPr lang="en-US" sz="4000" dirty="0" smtClean="0"/>
              <a:t>).</a:t>
            </a:r>
          </a:p>
          <a:p>
            <a:pPr marL="571500" indent="-571500">
              <a:spcAft>
                <a:spcPts val="1200"/>
              </a:spcAft>
              <a:buFont typeface="Arial" panose="020B0604020202020204" pitchFamily="34" charset="0"/>
              <a:buChar char="•"/>
            </a:pPr>
            <a:r>
              <a:rPr lang="en-US" sz="4000" dirty="0" smtClean="0"/>
              <a:t>When we follow Jesus undaunted by persecution we clearly demonstrate that we belong with Jesus.</a:t>
            </a:r>
            <a:endParaRPr lang="en-US" sz="4000" dirty="0"/>
          </a:p>
        </p:txBody>
      </p:sp>
    </p:spTree>
    <p:extLst>
      <p:ext uri="{BB962C8B-B14F-4D97-AF65-F5344CB8AC3E}">
        <p14:creationId xmlns:p14="http://schemas.microsoft.com/office/powerpoint/2010/main" val="4158105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0202" y="403966"/>
            <a:ext cx="10585380" cy="3477875"/>
          </a:xfrm>
          <a:prstGeom prst="rect">
            <a:avLst/>
          </a:prstGeom>
          <a:noFill/>
        </p:spPr>
        <p:txBody>
          <a:bodyPr wrap="square" rtlCol="0">
            <a:spAutoFit/>
          </a:bodyPr>
          <a:lstStyle/>
          <a:p>
            <a:pPr marL="571500" indent="-571500">
              <a:spcAft>
                <a:spcPts val="1200"/>
              </a:spcAft>
              <a:buFont typeface="Arial" panose="020B0604020202020204" pitchFamily="34" charset="0"/>
              <a:buChar char="•"/>
            </a:pPr>
            <a:r>
              <a:rPr lang="en-US" sz="4000" dirty="0" smtClean="0"/>
              <a:t>I am reasonably confident that following Jesus will become increasingly costly in the days ahead.</a:t>
            </a:r>
          </a:p>
          <a:p>
            <a:pPr marL="571500" indent="-571500">
              <a:spcAft>
                <a:spcPts val="1200"/>
              </a:spcAft>
              <a:buFont typeface="Arial" panose="020B0604020202020204" pitchFamily="34" charset="0"/>
              <a:buChar char="•"/>
            </a:pPr>
            <a:r>
              <a:rPr lang="en-US" sz="4000" dirty="0" smtClean="0"/>
              <a:t>Persecution is to be expected, even valued!</a:t>
            </a:r>
          </a:p>
          <a:p>
            <a:pPr marL="571500" indent="-571500">
              <a:spcAft>
                <a:spcPts val="1200"/>
              </a:spcAft>
              <a:buFont typeface="Arial" panose="020B0604020202020204" pitchFamily="34" charset="0"/>
              <a:buChar char="•"/>
            </a:pPr>
            <a:r>
              <a:rPr lang="en-US" sz="4000" dirty="0" smtClean="0"/>
              <a:t>Persecution is a grace trigger!</a:t>
            </a:r>
            <a:endParaRPr lang="en-US" sz="4000" dirty="0"/>
          </a:p>
        </p:txBody>
      </p:sp>
    </p:spTree>
    <p:extLst>
      <p:ext uri="{BB962C8B-B14F-4D97-AF65-F5344CB8AC3E}">
        <p14:creationId xmlns:p14="http://schemas.microsoft.com/office/powerpoint/2010/main" val="149653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0202" y="403966"/>
            <a:ext cx="10585380" cy="5632311"/>
          </a:xfrm>
          <a:prstGeom prst="rect">
            <a:avLst/>
          </a:prstGeom>
          <a:noFill/>
        </p:spPr>
        <p:txBody>
          <a:bodyPr wrap="square" rtlCol="0">
            <a:spAutoFit/>
          </a:bodyPr>
          <a:lstStyle/>
          <a:p>
            <a:r>
              <a:rPr lang="en-US" sz="4000" i="1" dirty="0" smtClean="0"/>
              <a:t>And </a:t>
            </a:r>
            <a:r>
              <a:rPr lang="en-US" sz="4000" i="1" dirty="0"/>
              <a:t>He has said to me, “My grace is sufficient for you, for power is perfected in weakness.” Most gladly, therefore, I will rather boast about my weaknesses, so that the power of Christ may dwell in me. Therefore I am well content with weaknesses, with insults, with distresses, with persecutions, with difficulties, for Christ’s sake; for when I am weak, then I am </a:t>
            </a:r>
            <a:r>
              <a:rPr lang="en-US" sz="4000" i="1" dirty="0" smtClean="0"/>
              <a:t>strong</a:t>
            </a:r>
            <a:r>
              <a:rPr lang="en-US" sz="4000" dirty="0" smtClean="0"/>
              <a:t> </a:t>
            </a:r>
            <a:r>
              <a:rPr lang="en-US" sz="4000" dirty="0"/>
              <a:t>(2 Corinthians </a:t>
            </a:r>
            <a:r>
              <a:rPr lang="en-US" sz="4000" dirty="0" smtClean="0"/>
              <a:t>12:9–10). </a:t>
            </a:r>
            <a:endParaRPr lang="en-US" sz="4000" dirty="0"/>
          </a:p>
        </p:txBody>
      </p:sp>
    </p:spTree>
    <p:extLst>
      <p:ext uri="{BB962C8B-B14F-4D97-AF65-F5344CB8AC3E}">
        <p14:creationId xmlns:p14="http://schemas.microsoft.com/office/powerpoint/2010/main" val="3042929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0202" y="403966"/>
            <a:ext cx="10585380" cy="3323987"/>
          </a:xfrm>
          <a:prstGeom prst="rect">
            <a:avLst/>
          </a:prstGeom>
          <a:noFill/>
        </p:spPr>
        <p:txBody>
          <a:bodyPr wrap="square" rtlCol="0">
            <a:spAutoFit/>
          </a:bodyPr>
          <a:lstStyle/>
          <a:p>
            <a:pPr marL="571500" indent="-571500">
              <a:spcAft>
                <a:spcPts val="1200"/>
              </a:spcAft>
              <a:buFont typeface="Arial" panose="020B0604020202020204" pitchFamily="34" charset="0"/>
              <a:buChar char="•"/>
            </a:pPr>
            <a:r>
              <a:rPr lang="en-US" sz="4000" dirty="0" smtClean="0"/>
              <a:t>For Paul, persecution unlocks “sustaining grace” that allows him to take his devotion to Christ to new heights</a:t>
            </a:r>
            <a:r>
              <a:rPr lang="en-US" sz="4000" dirty="0" smtClean="0"/>
              <a:t>.</a:t>
            </a:r>
          </a:p>
          <a:p>
            <a:pPr marL="571500" indent="-571500">
              <a:spcAft>
                <a:spcPts val="1200"/>
              </a:spcAft>
              <a:buFont typeface="Arial" panose="020B0604020202020204" pitchFamily="34" charset="0"/>
              <a:buChar char="•"/>
            </a:pPr>
            <a:r>
              <a:rPr lang="en-US" sz="4000" dirty="0" smtClean="0"/>
              <a:t>It allows Him to see God working through him in more vivid ways.</a:t>
            </a:r>
            <a:endParaRPr lang="en-US" sz="4000" dirty="0"/>
          </a:p>
        </p:txBody>
      </p:sp>
    </p:spTree>
    <p:extLst>
      <p:ext uri="{BB962C8B-B14F-4D97-AF65-F5344CB8AC3E}">
        <p14:creationId xmlns:p14="http://schemas.microsoft.com/office/powerpoint/2010/main" val="1822070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8"/>
            <a:ext cx="6381836" cy="733913"/>
          </a:xfrm>
        </p:spPr>
        <p:txBody>
          <a:bodyPr>
            <a:normAutofit/>
          </a:bodyPr>
          <a:lstStyle/>
          <a:p>
            <a:r>
              <a:rPr lang="en-US" sz="4400" dirty="0" smtClean="0">
                <a:solidFill>
                  <a:schemeClr val="tx1"/>
                </a:solidFill>
              </a:rPr>
              <a:t>Applications</a:t>
            </a:r>
            <a:endParaRPr lang="en-US" sz="4400" dirty="0">
              <a:solidFill>
                <a:schemeClr val="tx1"/>
              </a:solidFill>
            </a:endParaRPr>
          </a:p>
        </p:txBody>
      </p:sp>
      <p:sp>
        <p:nvSpPr>
          <p:cNvPr id="3" name="Content Placeholder 2"/>
          <p:cNvSpPr>
            <a:spLocks noGrp="1"/>
          </p:cNvSpPr>
          <p:nvPr>
            <p:ph idx="1"/>
          </p:nvPr>
        </p:nvSpPr>
        <p:spPr>
          <a:xfrm>
            <a:off x="556846" y="963978"/>
            <a:ext cx="10969869" cy="5489575"/>
          </a:xfrm>
        </p:spPr>
        <p:txBody>
          <a:bodyPr>
            <a:noAutofit/>
          </a:bodyPr>
          <a:lstStyle/>
          <a:p>
            <a:pPr>
              <a:spcAft>
                <a:spcPts val="1800"/>
              </a:spcAft>
            </a:pPr>
            <a:r>
              <a:rPr lang="en-US" sz="4000" i="1" dirty="0"/>
              <a:t>“But I say to you who hear, love your enemies, do good to those who hate you</a:t>
            </a:r>
            <a:r>
              <a:rPr lang="en-US" sz="4000" dirty="0"/>
              <a:t>” (Luke 6:27).</a:t>
            </a:r>
            <a:endParaRPr lang="en-US" sz="4000" dirty="0" smtClean="0">
              <a:solidFill>
                <a:schemeClr val="tx1"/>
              </a:solidFill>
            </a:endParaRPr>
          </a:p>
          <a:p>
            <a:pPr>
              <a:spcAft>
                <a:spcPts val="1800"/>
              </a:spcAft>
            </a:pPr>
            <a:r>
              <a:rPr lang="en-US" sz="4000" dirty="0" smtClean="0"/>
              <a:t>Jesus wants us to follow His lead and do good to those who hate us. This is what He did, even in His death.</a:t>
            </a:r>
          </a:p>
          <a:p>
            <a:pPr>
              <a:spcAft>
                <a:spcPts val="1800"/>
              </a:spcAft>
            </a:pPr>
            <a:r>
              <a:rPr lang="en-US" sz="4000" b="1" dirty="0" smtClean="0"/>
              <a:t>Priority: </a:t>
            </a:r>
            <a:r>
              <a:rPr lang="en-US" sz="4000" i="1" dirty="0" smtClean="0"/>
              <a:t>So </a:t>
            </a:r>
            <a:r>
              <a:rPr lang="en-US" sz="4000" i="1" dirty="0"/>
              <a:t>then, while we have opportunity, let us do good to all people, and especially to those who are of the household of the faith</a:t>
            </a:r>
            <a:r>
              <a:rPr lang="en-US" sz="4000" dirty="0"/>
              <a:t> (Galatians 6:10).</a:t>
            </a:r>
            <a:endParaRPr lang="en-US" sz="4000" dirty="0">
              <a:solidFill>
                <a:schemeClr val="tx1"/>
              </a:solidFill>
            </a:endParaRPr>
          </a:p>
        </p:txBody>
      </p:sp>
    </p:spTree>
    <p:extLst>
      <p:ext uri="{BB962C8B-B14F-4D97-AF65-F5344CB8AC3E}">
        <p14:creationId xmlns:p14="http://schemas.microsoft.com/office/powerpoint/2010/main" val="2775482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4924425"/>
          </a:xfrm>
          <a:prstGeom prst="rect">
            <a:avLst/>
          </a:prstGeom>
          <a:noFill/>
        </p:spPr>
        <p:txBody>
          <a:bodyPr wrap="square" rtlCol="0">
            <a:spAutoFit/>
          </a:bodyPr>
          <a:lstStyle/>
          <a:p>
            <a:pPr>
              <a:spcAft>
                <a:spcPts val="1200"/>
              </a:spcAft>
            </a:pPr>
            <a:r>
              <a:rPr lang="en-US" sz="4000" dirty="0" smtClean="0"/>
              <a:t>Daniel 2:44-45</a:t>
            </a:r>
          </a:p>
          <a:p>
            <a:pPr>
              <a:spcAft>
                <a:spcPts val="1200"/>
              </a:spcAft>
            </a:pPr>
            <a:r>
              <a:rPr lang="en-US" sz="4400" i="1" dirty="0" smtClean="0"/>
              <a:t>In </a:t>
            </a:r>
            <a:r>
              <a:rPr lang="en-US" sz="4400" i="1" dirty="0"/>
              <a:t>the days of those kings the God of heaven will set up a kingdom which will never be destroyed, and that kingdom will not be left for another people; it will crush and put an end to all these kingdoms, but it will itself endure forever. </a:t>
            </a:r>
            <a:endParaRPr lang="en-US" sz="4400" dirty="0" smtClean="0"/>
          </a:p>
        </p:txBody>
      </p:sp>
    </p:spTree>
    <p:extLst>
      <p:ext uri="{BB962C8B-B14F-4D97-AF65-F5344CB8AC3E}">
        <p14:creationId xmlns:p14="http://schemas.microsoft.com/office/powerpoint/2010/main" val="360274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9"/>
            <a:ext cx="6381836" cy="620494"/>
          </a:xfrm>
        </p:spPr>
        <p:txBody>
          <a:bodyPr>
            <a:normAutofit fontScale="90000"/>
          </a:bodyPr>
          <a:lstStyle/>
          <a:p>
            <a:r>
              <a:rPr lang="en-US" sz="4400" dirty="0" smtClean="0">
                <a:solidFill>
                  <a:schemeClr val="tx1"/>
                </a:solidFill>
              </a:rPr>
              <a:t>Applications</a:t>
            </a:r>
            <a:endParaRPr lang="en-US" sz="4400" dirty="0">
              <a:solidFill>
                <a:schemeClr val="tx1"/>
              </a:solidFill>
            </a:endParaRPr>
          </a:p>
        </p:txBody>
      </p:sp>
      <p:sp>
        <p:nvSpPr>
          <p:cNvPr id="3" name="Content Placeholder 2"/>
          <p:cNvSpPr>
            <a:spLocks noGrp="1"/>
          </p:cNvSpPr>
          <p:nvPr>
            <p:ph idx="1"/>
          </p:nvPr>
        </p:nvSpPr>
        <p:spPr>
          <a:xfrm>
            <a:off x="556846" y="844059"/>
            <a:ext cx="10969869" cy="5489575"/>
          </a:xfrm>
        </p:spPr>
        <p:txBody>
          <a:bodyPr>
            <a:noAutofit/>
          </a:bodyPr>
          <a:lstStyle/>
          <a:p>
            <a:pPr>
              <a:spcAft>
                <a:spcPts val="1800"/>
              </a:spcAft>
            </a:pPr>
            <a:r>
              <a:rPr lang="en-US" sz="4000" dirty="0" smtClean="0"/>
              <a:t>Jesus modelled this (in a one way passage):</a:t>
            </a:r>
          </a:p>
          <a:p>
            <a:pPr>
              <a:spcAft>
                <a:spcPts val="1800"/>
              </a:spcAft>
            </a:pPr>
            <a:r>
              <a:rPr lang="en-US" sz="4000" i="1" dirty="0"/>
              <a:t>“You call Me Teacher and Lord; and you are right, for so I am. If I then, the Lord and the Teacher, washed your feet, you also ought to wash one another’s feet. For I gave you an example that you also should do as I did to you”</a:t>
            </a:r>
            <a:r>
              <a:rPr lang="en-US" sz="4000" dirty="0"/>
              <a:t> (John 13:13–15</a:t>
            </a:r>
            <a:r>
              <a:rPr lang="en-US" sz="4000" dirty="0" smtClean="0"/>
              <a:t>).</a:t>
            </a:r>
          </a:p>
          <a:p>
            <a:pPr>
              <a:spcAft>
                <a:spcPts val="1800"/>
              </a:spcAft>
            </a:pPr>
            <a:r>
              <a:rPr lang="en-US" sz="4000" dirty="0" smtClean="0">
                <a:solidFill>
                  <a:schemeClr val="tx1"/>
                </a:solidFill>
              </a:rPr>
              <a:t>Not automatic: </a:t>
            </a:r>
            <a:r>
              <a:rPr lang="en-US" sz="4000" i="1" dirty="0"/>
              <a:t>But if you bite and devour one another, take care that you are not consumed by one another</a:t>
            </a:r>
            <a:r>
              <a:rPr lang="en-US" sz="4000" dirty="0"/>
              <a:t> (Galatians 5:15).</a:t>
            </a:r>
            <a:endParaRPr lang="en-US" sz="4000" dirty="0">
              <a:solidFill>
                <a:schemeClr val="tx1"/>
              </a:solidFill>
            </a:endParaRPr>
          </a:p>
        </p:txBody>
      </p:sp>
    </p:spTree>
    <p:extLst>
      <p:ext uri="{BB962C8B-B14F-4D97-AF65-F5344CB8AC3E}">
        <p14:creationId xmlns:p14="http://schemas.microsoft.com/office/powerpoint/2010/main" val="1865140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5170646"/>
          </a:xfrm>
          <a:prstGeom prst="rect">
            <a:avLst/>
          </a:prstGeom>
          <a:noFill/>
        </p:spPr>
        <p:txBody>
          <a:bodyPr wrap="square" rtlCol="0">
            <a:spAutoFit/>
          </a:bodyPr>
          <a:lstStyle/>
          <a:p>
            <a:pPr>
              <a:spcAft>
                <a:spcPts val="1200"/>
              </a:spcAft>
            </a:pPr>
            <a:r>
              <a:rPr lang="en-US" sz="4000" dirty="0"/>
              <a:t>Daniel 2:44-45</a:t>
            </a:r>
          </a:p>
          <a:p>
            <a:pPr>
              <a:spcAft>
                <a:spcPts val="1200"/>
              </a:spcAft>
            </a:pPr>
            <a:r>
              <a:rPr lang="en-US" sz="4000" i="1" dirty="0" smtClean="0"/>
              <a:t>Inasmuch </a:t>
            </a:r>
            <a:r>
              <a:rPr lang="en-US" sz="4000" i="1" dirty="0"/>
              <a:t>as you saw that a stone was cut out of the mountain without hands and that it crushed the iron, the bronze, the clay, the silver and the gold, the great God has made known to the king what will take place in the future; so the dream is true and its interpretation is </a:t>
            </a:r>
            <a:r>
              <a:rPr lang="en-US" sz="4000" i="1" dirty="0" smtClean="0"/>
              <a:t>trustworthy</a:t>
            </a:r>
            <a:r>
              <a:rPr lang="en-US" sz="4000" dirty="0" smtClean="0"/>
              <a:t> </a:t>
            </a:r>
            <a:r>
              <a:rPr lang="en-US" sz="4000" dirty="0"/>
              <a:t>(Daniel 2:44–45).</a:t>
            </a:r>
            <a:endParaRPr lang="en-US" sz="4000" dirty="0" smtClean="0"/>
          </a:p>
        </p:txBody>
      </p:sp>
    </p:spTree>
    <p:extLst>
      <p:ext uri="{BB962C8B-B14F-4D97-AF65-F5344CB8AC3E}">
        <p14:creationId xmlns:p14="http://schemas.microsoft.com/office/powerpoint/2010/main" val="265125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3" name="TextBox 2"/>
          <p:cNvSpPr txBox="1"/>
          <p:nvPr/>
        </p:nvSpPr>
        <p:spPr>
          <a:xfrm>
            <a:off x="0" y="866919"/>
            <a:ext cx="6260951" cy="5970865"/>
          </a:xfrm>
          <a:prstGeom prst="rect">
            <a:avLst/>
          </a:prstGeom>
          <a:solidFill>
            <a:srgbClr val="05345B">
              <a:alpha val="77000"/>
            </a:srgbClr>
          </a:solidFill>
        </p:spPr>
        <p:txBody>
          <a:bodyPr wrap="square" rtlCol="0">
            <a:spAutoFit/>
          </a:bodyPr>
          <a:lstStyle/>
          <a:p>
            <a:pPr marL="571500" indent="-571500">
              <a:spcAft>
                <a:spcPts val="1200"/>
              </a:spcAft>
              <a:buFont typeface="Arial" panose="020B0604020202020204" pitchFamily="34" charset="0"/>
              <a:buChar char="•"/>
            </a:pPr>
            <a:r>
              <a:rPr lang="en-US" sz="4400" dirty="0" smtClean="0"/>
              <a:t>Five (4+) empires</a:t>
            </a:r>
          </a:p>
          <a:p>
            <a:pPr marL="571500" indent="-571500">
              <a:spcAft>
                <a:spcPts val="1200"/>
              </a:spcAft>
              <a:buFont typeface="Arial" panose="020B0604020202020204" pitchFamily="34" charset="0"/>
              <a:buChar char="•"/>
            </a:pPr>
            <a:r>
              <a:rPr lang="en-US" sz="4400" dirty="0" smtClean="0"/>
              <a:t>All trace of these will utterly disappear</a:t>
            </a:r>
          </a:p>
          <a:p>
            <a:pPr marL="571500" indent="-571500">
              <a:spcAft>
                <a:spcPts val="1200"/>
              </a:spcAft>
              <a:buFont typeface="Arial" panose="020B0604020202020204" pitchFamily="34" charset="0"/>
              <a:buChar char="•"/>
            </a:pPr>
            <a:r>
              <a:rPr lang="en-US" sz="4400" dirty="0" smtClean="0"/>
              <a:t>God will replace them with a non-derivative global kingdom</a:t>
            </a:r>
          </a:p>
          <a:p>
            <a:pPr marL="571500" indent="-571500">
              <a:spcAft>
                <a:spcPts val="1200"/>
              </a:spcAft>
              <a:buFont typeface="Arial" panose="020B0604020202020204" pitchFamily="34" charset="0"/>
              <a:buChar char="•"/>
            </a:pPr>
            <a:r>
              <a:rPr lang="en-US" sz="4400" dirty="0" smtClean="0"/>
              <a:t>It will never be destroyed</a:t>
            </a:r>
            <a:endParaRPr lang="en-US" sz="4400" dirty="0"/>
          </a:p>
        </p:txBody>
      </p:sp>
    </p:spTree>
    <p:extLst>
      <p:ext uri="{BB962C8B-B14F-4D97-AF65-F5344CB8AC3E}">
        <p14:creationId xmlns:p14="http://schemas.microsoft.com/office/powerpoint/2010/main" val="1042092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3" name="TextBox 2"/>
          <p:cNvSpPr txBox="1"/>
          <p:nvPr/>
        </p:nvSpPr>
        <p:spPr>
          <a:xfrm>
            <a:off x="0" y="1379577"/>
            <a:ext cx="5310554" cy="4985980"/>
          </a:xfrm>
          <a:prstGeom prst="rect">
            <a:avLst/>
          </a:prstGeom>
          <a:solidFill>
            <a:srgbClr val="05345B">
              <a:alpha val="77000"/>
            </a:srgbClr>
          </a:solidFill>
        </p:spPr>
        <p:txBody>
          <a:bodyPr wrap="square" rtlCol="0">
            <a:spAutoFit/>
          </a:bodyPr>
          <a:lstStyle/>
          <a:p>
            <a:pPr marL="571500" indent="-571500">
              <a:spcAft>
                <a:spcPts val="1200"/>
              </a:spcAft>
              <a:buFont typeface="Arial" panose="020B0604020202020204" pitchFamily="34" charset="0"/>
              <a:buChar char="•"/>
            </a:pPr>
            <a:r>
              <a:rPr lang="en-US" sz="4400" dirty="0" smtClean="0"/>
              <a:t>The empire of man will be crushed when God sets up His kingdom.</a:t>
            </a:r>
          </a:p>
          <a:p>
            <a:pPr marL="571500" indent="-571500">
              <a:spcAft>
                <a:spcPts val="1200"/>
              </a:spcAft>
              <a:buFont typeface="Arial" panose="020B0604020202020204" pitchFamily="34" charset="0"/>
              <a:buChar char="•"/>
            </a:pPr>
            <a:r>
              <a:rPr lang="en-US" sz="4400" dirty="0" smtClean="0"/>
              <a:t>The “system” will be “repaired by replacement.”</a:t>
            </a:r>
            <a:endParaRPr lang="en-US" sz="4400" dirty="0"/>
          </a:p>
        </p:txBody>
      </p:sp>
    </p:spTree>
    <p:extLst>
      <p:ext uri="{BB962C8B-B14F-4D97-AF65-F5344CB8AC3E}">
        <p14:creationId xmlns:p14="http://schemas.microsoft.com/office/powerpoint/2010/main" val="3387869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769441"/>
          </a:xfrm>
          <a:prstGeom prst="rect">
            <a:avLst/>
          </a:prstGeom>
          <a:noFill/>
        </p:spPr>
        <p:txBody>
          <a:bodyPr wrap="square" rtlCol="0">
            <a:spAutoFit/>
          </a:bodyPr>
          <a:lstStyle/>
          <a:p>
            <a:pPr>
              <a:spcAft>
                <a:spcPts val="1200"/>
              </a:spcAft>
            </a:pPr>
            <a:r>
              <a:rPr lang="en-US" sz="4400" dirty="0" smtClean="0"/>
              <a:t>Our Mission is a Titanic Rescue Mission</a:t>
            </a:r>
          </a:p>
        </p:txBody>
      </p:sp>
      <p:sp>
        <p:nvSpPr>
          <p:cNvPr id="2" name="TextBox 1"/>
          <p:cNvSpPr txBox="1"/>
          <p:nvPr/>
        </p:nvSpPr>
        <p:spPr>
          <a:xfrm>
            <a:off x="590202" y="1258955"/>
            <a:ext cx="11288765" cy="3785652"/>
          </a:xfrm>
          <a:prstGeom prst="rect">
            <a:avLst/>
          </a:prstGeom>
          <a:noFill/>
        </p:spPr>
        <p:txBody>
          <a:bodyPr wrap="square" rtlCol="0">
            <a:spAutoFit/>
          </a:bodyPr>
          <a:lstStyle/>
          <a:p>
            <a:pPr>
              <a:spcAft>
                <a:spcPts val="1200"/>
              </a:spcAft>
            </a:pPr>
            <a:r>
              <a:rPr lang="en-US" sz="4400" dirty="0" smtClean="0"/>
              <a:t>The ship cannot be saved.</a:t>
            </a:r>
          </a:p>
          <a:p>
            <a:pPr>
              <a:spcAft>
                <a:spcPts val="1200"/>
              </a:spcAft>
            </a:pPr>
            <a:r>
              <a:rPr lang="en-US" sz="4400" dirty="0" smtClean="0"/>
              <a:t>But we can rescue men, women, and children before the whole thing goes down.</a:t>
            </a:r>
          </a:p>
          <a:p>
            <a:pPr>
              <a:spcAft>
                <a:spcPts val="1200"/>
              </a:spcAft>
            </a:pPr>
            <a:r>
              <a:rPr lang="en-US" sz="4400" dirty="0" smtClean="0"/>
              <a:t>Next Passage Romans 1) describes three stages of peril.</a:t>
            </a:r>
            <a:endParaRPr lang="en-US" sz="4400" dirty="0"/>
          </a:p>
        </p:txBody>
      </p:sp>
    </p:spTree>
    <p:extLst>
      <p:ext uri="{BB962C8B-B14F-4D97-AF65-F5344CB8AC3E}">
        <p14:creationId xmlns:p14="http://schemas.microsoft.com/office/powerpoint/2010/main" val="2410055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110148"/>
            <a:ext cx="6930476" cy="733913"/>
          </a:xfrm>
        </p:spPr>
        <p:txBody>
          <a:bodyPr>
            <a:normAutofit/>
          </a:bodyPr>
          <a:lstStyle/>
          <a:p>
            <a:r>
              <a:rPr lang="en-US" sz="4400" dirty="0" smtClean="0">
                <a:solidFill>
                  <a:schemeClr val="tx1"/>
                </a:solidFill>
              </a:rPr>
              <a:t>Romans 1:21, 24 – Stage 1</a:t>
            </a:r>
            <a:endParaRPr lang="en-US" sz="4400" dirty="0">
              <a:solidFill>
                <a:schemeClr val="tx1"/>
              </a:solidFill>
            </a:endParaRPr>
          </a:p>
        </p:txBody>
      </p:sp>
      <p:sp>
        <p:nvSpPr>
          <p:cNvPr id="3" name="Content Placeholder 2"/>
          <p:cNvSpPr>
            <a:spLocks noGrp="1"/>
          </p:cNvSpPr>
          <p:nvPr>
            <p:ph idx="1"/>
          </p:nvPr>
        </p:nvSpPr>
        <p:spPr>
          <a:xfrm>
            <a:off x="334108" y="963978"/>
            <a:ext cx="11192607" cy="5489575"/>
          </a:xfrm>
        </p:spPr>
        <p:txBody>
          <a:bodyPr>
            <a:noAutofit/>
          </a:bodyPr>
          <a:lstStyle/>
          <a:p>
            <a:pPr>
              <a:spcAft>
                <a:spcPts val="1800"/>
              </a:spcAft>
            </a:pPr>
            <a:r>
              <a:rPr lang="en-US" sz="4400" i="1" dirty="0"/>
              <a:t>For even though they knew God, they did not honor Him as God or give thanks, but they became futile in their speculations, and their foolish heart was </a:t>
            </a:r>
            <a:r>
              <a:rPr lang="en-US" sz="4400" i="1" dirty="0" smtClean="0"/>
              <a:t>darkened.</a:t>
            </a:r>
            <a:r>
              <a:rPr lang="en-US" sz="4400" dirty="0"/>
              <a:t> </a:t>
            </a:r>
            <a:r>
              <a:rPr lang="en-US" sz="4400" dirty="0" smtClean="0"/>
              <a:t>…</a:t>
            </a:r>
            <a:r>
              <a:rPr lang="en-US" sz="4400" i="1" dirty="0" smtClean="0"/>
              <a:t>Therefore </a:t>
            </a:r>
            <a:r>
              <a:rPr lang="en-US" sz="4400" b="1" i="1" dirty="0"/>
              <a:t>God gave them over in the lusts of their hearts to </a:t>
            </a:r>
            <a:r>
              <a:rPr lang="en-US" sz="4400" b="1" i="1" dirty="0" smtClean="0"/>
              <a:t>impurity</a:t>
            </a:r>
            <a:r>
              <a:rPr lang="en-US" sz="4400" i="1" dirty="0" smtClean="0"/>
              <a:t>.</a:t>
            </a:r>
          </a:p>
          <a:p>
            <a:pPr>
              <a:spcAft>
                <a:spcPts val="1800"/>
              </a:spcAft>
            </a:pPr>
            <a:r>
              <a:rPr lang="en-US" sz="4400" b="1" dirty="0" smtClean="0">
                <a:solidFill>
                  <a:schemeClr val="tx1"/>
                </a:solidFill>
              </a:rPr>
              <a:t>Stage 1: Did not honor God </a:t>
            </a:r>
            <a:r>
              <a:rPr lang="en-US" sz="4400" b="1" dirty="0" smtClean="0"/>
              <a:t>➔ immorality</a:t>
            </a:r>
            <a:endParaRPr lang="en-US" sz="4400" b="1" dirty="0">
              <a:solidFill>
                <a:schemeClr val="tx1"/>
              </a:solidFill>
            </a:endParaRPr>
          </a:p>
        </p:txBody>
      </p:sp>
    </p:spTree>
    <p:extLst>
      <p:ext uri="{BB962C8B-B14F-4D97-AF65-F5344CB8AC3E}">
        <p14:creationId xmlns:p14="http://schemas.microsoft.com/office/powerpoint/2010/main" val="376521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5" y="110148"/>
            <a:ext cx="7393055" cy="733913"/>
          </a:xfrm>
        </p:spPr>
        <p:txBody>
          <a:bodyPr>
            <a:normAutofit/>
          </a:bodyPr>
          <a:lstStyle/>
          <a:p>
            <a:r>
              <a:rPr lang="en-US" sz="4400" dirty="0" smtClean="0">
                <a:solidFill>
                  <a:schemeClr val="tx1"/>
                </a:solidFill>
              </a:rPr>
              <a:t>Romans 1:26 – stage 2</a:t>
            </a:r>
            <a:endParaRPr lang="en-US" sz="4400" dirty="0">
              <a:solidFill>
                <a:schemeClr val="tx1"/>
              </a:solidFill>
            </a:endParaRPr>
          </a:p>
        </p:txBody>
      </p:sp>
      <p:sp>
        <p:nvSpPr>
          <p:cNvPr id="3" name="Content Placeholder 2"/>
          <p:cNvSpPr>
            <a:spLocks noGrp="1"/>
          </p:cNvSpPr>
          <p:nvPr>
            <p:ph idx="1"/>
          </p:nvPr>
        </p:nvSpPr>
        <p:spPr>
          <a:xfrm>
            <a:off x="334108" y="963978"/>
            <a:ext cx="11192607" cy="5489575"/>
          </a:xfrm>
        </p:spPr>
        <p:txBody>
          <a:bodyPr>
            <a:noAutofit/>
          </a:bodyPr>
          <a:lstStyle/>
          <a:p>
            <a:pPr>
              <a:spcAft>
                <a:spcPts val="1800"/>
              </a:spcAft>
            </a:pPr>
            <a:r>
              <a:rPr lang="en-US" sz="4400" i="1" dirty="0" smtClean="0"/>
              <a:t>For </a:t>
            </a:r>
            <a:r>
              <a:rPr lang="en-US" sz="4400" i="1" dirty="0"/>
              <a:t>they exchanged the truth of God for a lie, and worshiped and served the creature rather than the Creator, who is blessed forever</a:t>
            </a:r>
            <a:r>
              <a:rPr lang="en-US" sz="4400" i="1" dirty="0" smtClean="0"/>
              <a:t>. </a:t>
            </a:r>
            <a:r>
              <a:rPr lang="en-US" sz="4400" i="1" dirty="0"/>
              <a:t>For this reason </a:t>
            </a:r>
            <a:r>
              <a:rPr lang="en-US" sz="4400" b="1" i="1" dirty="0"/>
              <a:t>God gave them over to degrading passions</a:t>
            </a:r>
            <a:endParaRPr lang="en-US" sz="4400" i="1" dirty="0" smtClean="0"/>
          </a:p>
          <a:p>
            <a:pPr>
              <a:spcAft>
                <a:spcPts val="1800"/>
              </a:spcAft>
            </a:pPr>
            <a:r>
              <a:rPr lang="en-US" sz="4400" b="1" dirty="0" smtClean="0">
                <a:solidFill>
                  <a:schemeClr val="tx1"/>
                </a:solidFill>
              </a:rPr>
              <a:t>Stage 2: Naturalism </a:t>
            </a:r>
            <a:r>
              <a:rPr lang="en-US" sz="4400" b="1" dirty="0" smtClean="0"/>
              <a:t>➔ perversity</a:t>
            </a:r>
            <a:endParaRPr lang="en-US" sz="4400" b="1" dirty="0">
              <a:solidFill>
                <a:schemeClr val="tx1"/>
              </a:solidFill>
            </a:endParaRPr>
          </a:p>
        </p:txBody>
      </p:sp>
    </p:spTree>
    <p:extLst>
      <p:ext uri="{BB962C8B-B14F-4D97-AF65-F5344CB8AC3E}">
        <p14:creationId xmlns:p14="http://schemas.microsoft.com/office/powerpoint/2010/main" val="3385040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C0CEB4-BFAC-4014-9B69-2CFFE0B783D9}">
  <ds:schemaRefs>
    <ds:schemaRef ds:uri="http://schemas.microsoft.com/office/2006/metadata/properties"/>
    <ds:schemaRef ds:uri="http://www.w3.org/XML/1998/namespace"/>
    <ds:schemaRef ds:uri="http://purl.org/dc/elements/1.1/"/>
    <ds:schemaRef ds:uri="71af3243-3dd4-4a8d-8c0d-dd76da1f02a5"/>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16c05727-aa75-4e4a-9b5f-8a80a1165891"/>
    <ds:schemaRef ds:uri="http://purl.org/dc/dcmitype/"/>
  </ds:schemaRefs>
</ds:datastoreItem>
</file>

<file path=customXml/itemProps2.xml><?xml version="1.0" encoding="utf-8"?>
<ds:datastoreItem xmlns:ds="http://schemas.openxmlformats.org/officeDocument/2006/customXml" ds:itemID="{5F666C14-7219-46F1-8169-9E45DA110AD7}">
  <ds:schemaRefs>
    <ds:schemaRef ds:uri="http://schemas.microsoft.com/sharepoint/v3/contenttype/forms"/>
  </ds:schemaRefs>
</ds:datastoreItem>
</file>

<file path=customXml/itemProps3.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1936</Words>
  <Application>Microsoft Office PowerPoint</Application>
  <PresentationFormat>Widescreen</PresentationFormat>
  <Paragraphs>105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Corbel</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Romans 1:21, 24 – Stage 1</vt:lpstr>
      <vt:lpstr>Romans 1:26 – stage 2</vt:lpstr>
      <vt:lpstr>Romans 1:28 – stage 3</vt:lpstr>
      <vt:lpstr>Three Stages of Judgment</vt:lpstr>
      <vt:lpstr>Exposition of John 15:18-25</vt:lpstr>
      <vt:lpstr>Exposition of John 15:18-25</vt:lpstr>
      <vt:lpstr>Exposition of John 15:18-25</vt:lpstr>
      <vt:lpstr>Exposition of John 15:18-25</vt:lpstr>
      <vt:lpstr>Exposition of John 15:18-25</vt:lpstr>
      <vt:lpstr>Exposition of John 15:18-25</vt:lpstr>
      <vt:lpstr>Exposition of John 15:18-25</vt:lpstr>
      <vt:lpstr>Exposition of John 15:18-25</vt:lpstr>
      <vt:lpstr>Exposition of John 15:18-25</vt:lpstr>
      <vt:lpstr>Exposition of John 15:18-25</vt:lpstr>
      <vt:lpstr>Applications</vt:lpstr>
      <vt:lpstr>Applications</vt:lpstr>
      <vt:lpstr>Applications</vt:lpstr>
      <vt:lpstr>PowerPoint Presentation</vt:lpstr>
      <vt:lpstr>PowerPoint Presentation</vt:lpstr>
      <vt:lpstr>PowerPoint Presentation</vt:lpstr>
      <vt:lpstr>PowerPoint Presentation</vt:lpstr>
      <vt:lpstr>Applications</vt:lpstr>
      <vt:lpstr>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2021-08-17T17:07:11Z</dcterms:created>
  <dcterms:modified xsi:type="dcterms:W3CDTF">2021-10-06T14:15:38Z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