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692" r:id="rId4"/>
  </p:sldMasterIdLst>
  <p:notesMasterIdLst>
    <p:notesMasterId r:id="rId35"/>
  </p:notesMasterIdLst>
  <p:handoutMasterIdLst>
    <p:handoutMasterId r:id="rId36"/>
  </p:handoutMasterIdLst>
  <p:sldIdLst>
    <p:sldId id="467" r:id="rId5"/>
    <p:sldId id="462" r:id="rId6"/>
    <p:sldId id="464" r:id="rId7"/>
    <p:sldId id="465" r:id="rId8"/>
    <p:sldId id="463" r:id="rId9"/>
    <p:sldId id="466" r:id="rId10"/>
    <p:sldId id="469" r:id="rId11"/>
    <p:sldId id="477" r:id="rId12"/>
    <p:sldId id="478" r:id="rId13"/>
    <p:sldId id="492" r:id="rId14"/>
    <p:sldId id="479" r:id="rId15"/>
    <p:sldId id="483" r:id="rId16"/>
    <p:sldId id="480" r:id="rId17"/>
    <p:sldId id="482" r:id="rId18"/>
    <p:sldId id="481" r:id="rId19"/>
    <p:sldId id="485" r:id="rId20"/>
    <p:sldId id="486" r:id="rId21"/>
    <p:sldId id="487" r:id="rId22"/>
    <p:sldId id="488" r:id="rId23"/>
    <p:sldId id="489" r:id="rId24"/>
    <p:sldId id="490" r:id="rId25"/>
    <p:sldId id="491" r:id="rId26"/>
    <p:sldId id="493" r:id="rId27"/>
    <p:sldId id="494" r:id="rId28"/>
    <p:sldId id="495" r:id="rId29"/>
    <p:sldId id="496" r:id="rId30"/>
    <p:sldId id="497" r:id="rId31"/>
    <p:sldId id="498" r:id="rId32"/>
    <p:sldId id="499" r:id="rId33"/>
    <p:sldId id="500" r:id="rId34"/>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5345B"/>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295" autoAdjust="0"/>
    <p:restoredTop sz="94660"/>
  </p:normalViewPr>
  <p:slideViewPr>
    <p:cSldViewPr snapToGrid="0">
      <p:cViewPr varScale="1">
        <p:scale>
          <a:sx n="109" d="100"/>
          <a:sy n="109" d="100"/>
        </p:scale>
        <p:origin x="138" y="240"/>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 Id="rId8" Type="http://schemas.openxmlformats.org/officeDocument/2006/relationships/slide" Target="slides/slide4.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sz="quarter" idx="1"/>
          </p:nvPr>
        </p:nvSpPr>
        <p:spPr>
          <a:xfrm>
            <a:off x="4023093" y="1"/>
            <a:ext cx="3077739" cy="471054"/>
          </a:xfrm>
          <a:prstGeom prst="rect">
            <a:avLst/>
          </a:prstGeom>
        </p:spPr>
        <p:txBody>
          <a:bodyPr vert="horz" lIns="94229" tIns="47114" rIns="94229" bIns="47114" rtlCol="0"/>
          <a:lstStyle>
            <a:lvl1pPr algn="r">
              <a:defRPr sz="1200"/>
            </a:lvl1pPr>
          </a:lstStyle>
          <a:p>
            <a:fld id="{7DB83103-26E1-49D6-90ED-3DAA4C00F183}" type="datetimeFigureOut">
              <a:rPr lang="en-US" smtClean="0"/>
              <a:t>10/12/2021</a:t>
            </a:fld>
            <a:endParaRPr lang="en-US"/>
          </a:p>
        </p:txBody>
      </p:sp>
      <p:sp>
        <p:nvSpPr>
          <p:cNvPr id="4" name="Footer Placeholder 3"/>
          <p:cNvSpPr>
            <a:spLocks noGrp="1"/>
          </p:cNvSpPr>
          <p:nvPr>
            <p:ph type="ftr" sz="quarter" idx="2"/>
          </p:nvPr>
        </p:nvSpPr>
        <p:spPr>
          <a:xfrm>
            <a:off x="1"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5" name="Slide Number Placeholder 4"/>
          <p:cNvSpPr>
            <a:spLocks noGrp="1"/>
          </p:cNvSpPr>
          <p:nvPr>
            <p:ph type="sldNum" sz="quarter" idx="3"/>
          </p:nvPr>
        </p:nvSpPr>
        <p:spPr>
          <a:xfrm>
            <a:off x="4023093" y="8917422"/>
            <a:ext cx="3077739" cy="471053"/>
          </a:xfrm>
          <a:prstGeom prst="rect">
            <a:avLst/>
          </a:prstGeom>
        </p:spPr>
        <p:txBody>
          <a:bodyPr vert="horz" lIns="94229" tIns="47114" rIns="94229" bIns="47114" rtlCol="0" anchor="b"/>
          <a:lstStyle>
            <a:lvl1pPr algn="r">
              <a:defRPr sz="1200"/>
            </a:lvl1pPr>
          </a:lstStyle>
          <a:p>
            <a:fld id="{BAC2D7BE-D09B-40E7-8234-3444C983C464}" type="slidenum">
              <a:rPr lang="en-US" smtClean="0"/>
              <a:t>‹#›</a:t>
            </a:fld>
            <a:endParaRPr lang="en-US"/>
          </a:p>
        </p:txBody>
      </p:sp>
    </p:spTree>
    <p:extLst>
      <p:ext uri="{BB962C8B-B14F-4D97-AF65-F5344CB8AC3E}">
        <p14:creationId xmlns:p14="http://schemas.microsoft.com/office/powerpoint/2010/main" val="1175326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77739" cy="471054"/>
          </a:xfrm>
          <a:prstGeom prst="rect">
            <a:avLst/>
          </a:prstGeom>
        </p:spPr>
        <p:txBody>
          <a:bodyPr vert="horz" lIns="94229" tIns="47114" rIns="94229" bIns="47114" rtlCol="0"/>
          <a:lstStyle>
            <a:lvl1pPr algn="l">
              <a:defRPr sz="1200"/>
            </a:lvl1pPr>
          </a:lstStyle>
          <a:p>
            <a:endParaRPr lang="en-US" dirty="0"/>
          </a:p>
        </p:txBody>
      </p:sp>
      <p:sp>
        <p:nvSpPr>
          <p:cNvPr id="3" name="Date Placeholder 2"/>
          <p:cNvSpPr>
            <a:spLocks noGrp="1"/>
          </p:cNvSpPr>
          <p:nvPr>
            <p:ph type="dt" idx="1"/>
          </p:nvPr>
        </p:nvSpPr>
        <p:spPr>
          <a:xfrm>
            <a:off x="4023093" y="1"/>
            <a:ext cx="3077739" cy="471054"/>
          </a:xfrm>
          <a:prstGeom prst="rect">
            <a:avLst/>
          </a:prstGeom>
        </p:spPr>
        <p:txBody>
          <a:bodyPr vert="horz" lIns="94229" tIns="47114" rIns="94229" bIns="47114" rtlCol="0"/>
          <a:lstStyle>
            <a:lvl1pPr algn="r">
              <a:defRPr sz="1200"/>
            </a:lvl1pPr>
          </a:lstStyle>
          <a:p>
            <a:fld id="{D5B94D2E-832E-4454-88B1-C6C215C9E55C}" type="datetimeFigureOut">
              <a:rPr lang="en-US" smtClean="0"/>
              <a:t>10/12/2021</a:t>
            </a:fld>
            <a:endParaRPr lang="en-US" dirty="0"/>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dirty="0"/>
          </a:p>
        </p:txBody>
      </p:sp>
      <p:sp>
        <p:nvSpPr>
          <p:cNvPr id="5" name="Notes Placeholder 4"/>
          <p:cNvSpPr>
            <a:spLocks noGrp="1"/>
          </p:cNvSpPr>
          <p:nvPr>
            <p:ph type="body" sz="quarter" idx="3"/>
          </p:nvPr>
        </p:nvSpPr>
        <p:spPr>
          <a:xfrm>
            <a:off x="710248" y="4518203"/>
            <a:ext cx="5681980" cy="3696713"/>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917422"/>
            <a:ext cx="3077739" cy="471053"/>
          </a:xfrm>
          <a:prstGeom prst="rect">
            <a:avLst/>
          </a:prstGeom>
        </p:spPr>
        <p:txBody>
          <a:bodyPr vert="horz" lIns="94229" tIns="47114" rIns="94229" bIns="47114"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3" y="8917422"/>
            <a:ext cx="3077739" cy="471053"/>
          </a:xfrm>
          <a:prstGeom prst="rect">
            <a:avLst/>
          </a:prstGeom>
        </p:spPr>
        <p:txBody>
          <a:bodyPr vert="horz" lIns="94229" tIns="47114" rIns="94229" bIns="47114" rtlCol="0" anchor="b"/>
          <a:lstStyle>
            <a:lvl1pPr algn="r">
              <a:defRPr sz="1200"/>
            </a:lvl1pPr>
          </a:lstStyle>
          <a:p>
            <a:fld id="{E40A0A09-6FA2-432A-878F-290AC51C7288}" type="slidenum">
              <a:rPr lang="en-US" smtClean="0"/>
              <a:t>‹#›</a:t>
            </a:fld>
            <a:endParaRPr lang="en-US" dirty="0"/>
          </a:p>
        </p:txBody>
      </p:sp>
    </p:spTree>
    <p:extLst>
      <p:ext uri="{BB962C8B-B14F-4D97-AF65-F5344CB8AC3E}">
        <p14:creationId xmlns:p14="http://schemas.microsoft.com/office/powerpoint/2010/main" val="30049366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r>
              <a:rPr lang="en-US" smtClean="0"/>
              <a:t>6/6/2019</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531033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r>
              <a:rPr lang="en-US" smtClean="0"/>
              <a:t>6/6/2019</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04910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r>
              <a:rPr lang="en-US" smtClean="0"/>
              <a:t>6/6/2019</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949877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r>
              <a:rPr lang="en-US" smtClean="0"/>
              <a:t>6/6/2019</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734848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r>
              <a:rPr lang="en-US" smtClean="0"/>
              <a:t>6/6/2019</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27031097"/>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r>
              <a:rPr lang="en-US" smtClean="0"/>
              <a:t>6/6/2019</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323775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r>
              <a:rPr lang="en-US" smtClean="0"/>
              <a:t>6/6/2019</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583505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6/6/2019</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938682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6/6/2019</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70190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6/6/2019</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07357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r>
              <a:rPr lang="en-US" smtClean="0"/>
              <a:t>6/6/2019</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929841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r>
              <a:rPr lang="en-US" smtClean="0"/>
              <a:t>6/6/2019</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275662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r>
              <a:rPr lang="en-US" smtClean="0"/>
              <a:t>6/6/2019</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2822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r>
              <a:rPr lang="en-US" smtClean="0"/>
              <a:t>6/6/2019</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42656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6/6/2019</a:t>
            </a:r>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68335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r>
              <a:rPr lang="en-US" smtClean="0"/>
              <a:t>6/6/2019</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45551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r>
              <a:rPr lang="en-US" smtClean="0"/>
              <a:t>6/6/2019</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44600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r>
              <a:rPr lang="en-US" smtClean="0"/>
              <a:t>6/6/2019</a:t>
            </a:r>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37763342"/>
      </p:ext>
    </p:extLst>
  </p:cSld>
  <p:clrMap bg1="dk1" tx1="lt1" bg2="dk2" tx2="lt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 id="2147483704" r:id="rId12"/>
    <p:sldLayoutId id="2147483705" r:id="rId13"/>
    <p:sldLayoutId id="2147483706" r:id="rId14"/>
    <p:sldLayoutId id="2147483707" r:id="rId15"/>
    <p:sldLayoutId id="2147483708" r:id="rId16"/>
    <p:sldLayoutId id="2147483709"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77099" y="541949"/>
            <a:ext cx="10233800" cy="5937982"/>
          </a:xfrm>
        </p:spPr>
        <p:txBody>
          <a:bodyPr>
            <a:normAutofit/>
          </a:bodyPr>
          <a:lstStyle/>
          <a:p>
            <a:pPr marL="0" indent="0">
              <a:spcAft>
                <a:spcPts val="1200"/>
              </a:spcAft>
              <a:buNone/>
            </a:pPr>
            <a:r>
              <a:rPr lang="en-US" sz="4400" dirty="0"/>
              <a:t>In the Upper Room Discourse, Jesus gave His disciples, including us, vital information </a:t>
            </a:r>
            <a:r>
              <a:rPr lang="en-US" sz="4400" dirty="0" smtClean="0"/>
              <a:t>about the interim between advents.</a:t>
            </a:r>
          </a:p>
          <a:p>
            <a:pPr marL="0" indent="0">
              <a:spcAft>
                <a:spcPts val="1200"/>
              </a:spcAft>
              <a:buNone/>
            </a:pPr>
            <a:r>
              <a:rPr lang="en-US" sz="4400" dirty="0" smtClean="0"/>
              <a:t>Embedded in His briefing are seven essential core principles.</a:t>
            </a:r>
          </a:p>
          <a:p>
            <a:pPr marL="0" indent="0">
              <a:spcAft>
                <a:spcPts val="1200"/>
              </a:spcAft>
              <a:buNone/>
            </a:pPr>
            <a:r>
              <a:rPr lang="en-US" sz="4400" dirty="0" smtClean="0"/>
              <a:t>By taking His instruction to heart, we will not just survive the interim but emerge as Jesus’ victorious ministry partners.</a:t>
            </a:r>
            <a:endParaRPr lang="en-US" sz="4400" dirty="0"/>
          </a:p>
        </p:txBody>
      </p:sp>
    </p:spTree>
    <p:extLst>
      <p:ext uri="{BB962C8B-B14F-4D97-AF65-F5344CB8AC3E}">
        <p14:creationId xmlns:p14="http://schemas.microsoft.com/office/powerpoint/2010/main" val="33972005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30823" y="1354014"/>
            <a:ext cx="10928839" cy="5016758"/>
          </a:xfrm>
          <a:prstGeom prst="rect">
            <a:avLst/>
          </a:prstGeom>
          <a:noFill/>
        </p:spPr>
        <p:txBody>
          <a:bodyPr wrap="square" rtlCol="0">
            <a:spAutoFit/>
          </a:bodyPr>
          <a:lstStyle/>
          <a:p>
            <a:r>
              <a:rPr lang="en-US" sz="4000" dirty="0" smtClean="0"/>
              <a:t>There are times when we can be pulled toward the “Is it worth it” question. You have poured tremendous time and energy into something for Jesus and it has seemed for naught. Or you have watched others prosper who aren’t playing by the rules while you have sought to do right and are going nowhere. Here is Jesus answer to the “is it worth it” question.</a:t>
            </a:r>
            <a:endParaRPr lang="en-US" sz="4000" dirty="0"/>
          </a:p>
        </p:txBody>
      </p:sp>
      <p:sp>
        <p:nvSpPr>
          <p:cNvPr id="2" name="TextBox 1"/>
          <p:cNvSpPr txBox="1"/>
          <p:nvPr/>
        </p:nvSpPr>
        <p:spPr>
          <a:xfrm>
            <a:off x="914398" y="246185"/>
            <a:ext cx="10568356" cy="707886"/>
          </a:xfrm>
          <a:prstGeom prst="rect">
            <a:avLst/>
          </a:prstGeom>
          <a:noFill/>
        </p:spPr>
        <p:txBody>
          <a:bodyPr wrap="square" rtlCol="0">
            <a:spAutoFit/>
          </a:bodyPr>
          <a:lstStyle/>
          <a:p>
            <a:r>
              <a:rPr lang="en-US" sz="4000" dirty="0" smtClean="0"/>
              <a:t>Have we wasted three years of our lives?</a:t>
            </a:r>
            <a:endParaRPr lang="en-US" sz="4000" dirty="0"/>
          </a:p>
        </p:txBody>
      </p:sp>
    </p:spTree>
    <p:extLst>
      <p:ext uri="{BB962C8B-B14F-4D97-AF65-F5344CB8AC3E}">
        <p14:creationId xmlns:p14="http://schemas.microsoft.com/office/powerpoint/2010/main" val="17051666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4930" y="0"/>
            <a:ext cx="9750669" cy="993531"/>
          </a:xfrm>
        </p:spPr>
        <p:txBody>
          <a:bodyPr/>
          <a:lstStyle/>
          <a:p>
            <a:r>
              <a:rPr lang="en-US" dirty="0" smtClean="0"/>
              <a:t>Exposition – John 14:1-6</a:t>
            </a:r>
            <a:endParaRPr lang="en-US" dirty="0"/>
          </a:p>
        </p:txBody>
      </p:sp>
      <p:sp>
        <p:nvSpPr>
          <p:cNvPr id="3" name="Content Placeholder 2"/>
          <p:cNvSpPr>
            <a:spLocks noGrp="1"/>
          </p:cNvSpPr>
          <p:nvPr>
            <p:ph sz="half" idx="1"/>
          </p:nvPr>
        </p:nvSpPr>
        <p:spPr>
          <a:xfrm>
            <a:off x="351280" y="1245331"/>
            <a:ext cx="2884290" cy="5401653"/>
          </a:xfrm>
        </p:spPr>
        <p:txBody>
          <a:bodyPr>
            <a:noAutofit/>
          </a:bodyPr>
          <a:lstStyle/>
          <a:p>
            <a:pPr marL="0" indent="0">
              <a:buNone/>
            </a:pPr>
            <a:r>
              <a:rPr lang="en-US" sz="4400" dirty="0" smtClean="0"/>
              <a:t>14:1 – Do </a:t>
            </a:r>
            <a:r>
              <a:rPr lang="en-US" sz="4400" dirty="0"/>
              <a:t>not let your heart be troubled; believe in God, believe also in Me.</a:t>
            </a:r>
          </a:p>
        </p:txBody>
      </p:sp>
      <p:sp>
        <p:nvSpPr>
          <p:cNvPr id="4" name="Content Placeholder 3"/>
          <p:cNvSpPr>
            <a:spLocks noGrp="1"/>
          </p:cNvSpPr>
          <p:nvPr>
            <p:ph sz="half" idx="2"/>
          </p:nvPr>
        </p:nvSpPr>
        <p:spPr>
          <a:xfrm>
            <a:off x="3820178" y="999148"/>
            <a:ext cx="7530691" cy="5647837"/>
          </a:xfrm>
        </p:spPr>
        <p:txBody>
          <a:bodyPr>
            <a:normAutofit/>
          </a:bodyPr>
          <a:lstStyle/>
          <a:p>
            <a:pPr>
              <a:spcAft>
                <a:spcPts val="1200"/>
              </a:spcAft>
            </a:pPr>
            <a:r>
              <a:rPr lang="en-US" sz="4400" dirty="0" smtClean="0"/>
              <a:t>Do not let = present tense = stop letting </a:t>
            </a:r>
          </a:p>
          <a:p>
            <a:pPr>
              <a:spcAft>
                <a:spcPts val="1200"/>
              </a:spcAft>
            </a:pPr>
            <a:r>
              <a:rPr lang="en-US" sz="4400" b="1" dirty="0" smtClean="0"/>
              <a:t>Recall</a:t>
            </a:r>
            <a:r>
              <a:rPr lang="en-US" sz="4400" dirty="0" smtClean="0"/>
              <a:t>: Troubled = word Jesus uses of self (12:27; 13:21). He is troubled so they don’t have to be.</a:t>
            </a:r>
          </a:p>
          <a:p>
            <a:r>
              <a:rPr lang="en-US" sz="4400" dirty="0" smtClean="0"/>
              <a:t>He wants them to stop freaking out</a:t>
            </a:r>
            <a:endParaRPr lang="en-US" sz="4400" dirty="0"/>
          </a:p>
        </p:txBody>
      </p:sp>
    </p:spTree>
    <p:extLst>
      <p:ext uri="{BB962C8B-B14F-4D97-AF65-F5344CB8AC3E}">
        <p14:creationId xmlns:p14="http://schemas.microsoft.com/office/powerpoint/2010/main" val="35363759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4930" y="0"/>
            <a:ext cx="9750669" cy="993531"/>
          </a:xfrm>
        </p:spPr>
        <p:txBody>
          <a:bodyPr/>
          <a:lstStyle/>
          <a:p>
            <a:r>
              <a:rPr lang="en-US" dirty="0" smtClean="0"/>
              <a:t>Exposition – John 14:1-6</a:t>
            </a:r>
            <a:endParaRPr lang="en-US" dirty="0"/>
          </a:p>
        </p:txBody>
      </p:sp>
      <p:sp>
        <p:nvSpPr>
          <p:cNvPr id="3" name="Content Placeholder 2"/>
          <p:cNvSpPr>
            <a:spLocks noGrp="1"/>
          </p:cNvSpPr>
          <p:nvPr>
            <p:ph sz="half" idx="1"/>
          </p:nvPr>
        </p:nvSpPr>
        <p:spPr>
          <a:xfrm>
            <a:off x="351280" y="1245331"/>
            <a:ext cx="2884290" cy="5401653"/>
          </a:xfrm>
        </p:spPr>
        <p:txBody>
          <a:bodyPr>
            <a:noAutofit/>
          </a:bodyPr>
          <a:lstStyle/>
          <a:p>
            <a:pPr marL="0" indent="0">
              <a:buNone/>
            </a:pPr>
            <a:r>
              <a:rPr lang="en-US" sz="4400" dirty="0" smtClean="0"/>
              <a:t>14:1 – Do </a:t>
            </a:r>
            <a:r>
              <a:rPr lang="en-US" sz="4400" dirty="0"/>
              <a:t>not let your heart be troubled; believe in God, believe also in Me.</a:t>
            </a:r>
          </a:p>
        </p:txBody>
      </p:sp>
      <p:sp>
        <p:nvSpPr>
          <p:cNvPr id="4" name="Content Placeholder 3"/>
          <p:cNvSpPr>
            <a:spLocks noGrp="1"/>
          </p:cNvSpPr>
          <p:nvPr>
            <p:ph sz="half" idx="2"/>
          </p:nvPr>
        </p:nvSpPr>
        <p:spPr>
          <a:xfrm>
            <a:off x="3820178" y="999148"/>
            <a:ext cx="7530691" cy="5647837"/>
          </a:xfrm>
        </p:spPr>
        <p:txBody>
          <a:bodyPr>
            <a:normAutofit/>
          </a:bodyPr>
          <a:lstStyle/>
          <a:p>
            <a:pPr>
              <a:spcAft>
                <a:spcPts val="1200"/>
              </a:spcAft>
            </a:pPr>
            <a:r>
              <a:rPr lang="en-US" sz="4400" dirty="0" smtClean="0"/>
              <a:t>They have trusted Christ. </a:t>
            </a:r>
          </a:p>
          <a:p>
            <a:pPr>
              <a:spcAft>
                <a:spcPts val="1200"/>
              </a:spcAft>
            </a:pPr>
            <a:r>
              <a:rPr lang="en-US" sz="4400" dirty="0" smtClean="0"/>
              <a:t>But trusting Christ does not make us invulnerable to becoming troubled or anxious.</a:t>
            </a:r>
          </a:p>
          <a:p>
            <a:pPr>
              <a:spcAft>
                <a:spcPts val="1200"/>
              </a:spcAft>
            </a:pPr>
            <a:r>
              <a:rPr lang="en-US" sz="4400" dirty="0" smtClean="0"/>
              <a:t>The threat (of panic / anxiety / fear) is real, especially when we can’t see the purpose of an event.</a:t>
            </a:r>
            <a:endParaRPr lang="en-US" sz="4400" dirty="0"/>
          </a:p>
        </p:txBody>
      </p:sp>
    </p:spTree>
    <p:extLst>
      <p:ext uri="{BB962C8B-B14F-4D97-AF65-F5344CB8AC3E}">
        <p14:creationId xmlns:p14="http://schemas.microsoft.com/office/powerpoint/2010/main" val="39622958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4930" y="0"/>
            <a:ext cx="9750669" cy="993531"/>
          </a:xfrm>
        </p:spPr>
        <p:txBody>
          <a:bodyPr/>
          <a:lstStyle/>
          <a:p>
            <a:r>
              <a:rPr lang="en-US" dirty="0" smtClean="0"/>
              <a:t>Exposition – John 14:1-6</a:t>
            </a:r>
            <a:endParaRPr lang="en-US" dirty="0"/>
          </a:p>
        </p:txBody>
      </p:sp>
      <p:sp>
        <p:nvSpPr>
          <p:cNvPr id="3" name="Content Placeholder 2"/>
          <p:cNvSpPr>
            <a:spLocks noGrp="1"/>
          </p:cNvSpPr>
          <p:nvPr>
            <p:ph sz="half" idx="1"/>
          </p:nvPr>
        </p:nvSpPr>
        <p:spPr>
          <a:xfrm>
            <a:off x="351280" y="1245331"/>
            <a:ext cx="2884290" cy="5401653"/>
          </a:xfrm>
        </p:spPr>
        <p:txBody>
          <a:bodyPr>
            <a:noAutofit/>
          </a:bodyPr>
          <a:lstStyle/>
          <a:p>
            <a:pPr marL="0" indent="0">
              <a:buNone/>
            </a:pPr>
            <a:r>
              <a:rPr lang="en-US" sz="4400" dirty="0" smtClean="0"/>
              <a:t>14:1 – Do </a:t>
            </a:r>
            <a:r>
              <a:rPr lang="en-US" sz="4400" dirty="0"/>
              <a:t>not let your heart be troubled; believe in God, believe also in Me.</a:t>
            </a:r>
          </a:p>
        </p:txBody>
      </p:sp>
      <p:sp>
        <p:nvSpPr>
          <p:cNvPr id="4" name="Content Placeholder 3"/>
          <p:cNvSpPr>
            <a:spLocks noGrp="1"/>
          </p:cNvSpPr>
          <p:nvPr>
            <p:ph sz="half" idx="2"/>
          </p:nvPr>
        </p:nvSpPr>
        <p:spPr>
          <a:xfrm>
            <a:off x="3820178" y="999148"/>
            <a:ext cx="7530691" cy="5647837"/>
          </a:xfrm>
        </p:spPr>
        <p:txBody>
          <a:bodyPr>
            <a:normAutofit/>
          </a:bodyPr>
          <a:lstStyle/>
          <a:p>
            <a:pPr>
              <a:spcAft>
                <a:spcPts val="1200"/>
              </a:spcAft>
            </a:pPr>
            <a:r>
              <a:rPr lang="en-US" sz="4400" dirty="0" smtClean="0"/>
              <a:t>Antidote = Trust me, Trust Father.</a:t>
            </a:r>
          </a:p>
          <a:p>
            <a:pPr>
              <a:spcAft>
                <a:spcPts val="1200"/>
              </a:spcAft>
            </a:pPr>
            <a:r>
              <a:rPr lang="en-US" sz="4400" dirty="0" smtClean="0"/>
              <a:t>“Believe” = “trust:” Don’t let how things seem produce panic, trust what you know –  Who I am and who Father is.</a:t>
            </a:r>
          </a:p>
          <a:p>
            <a:pPr>
              <a:spcAft>
                <a:spcPts val="1200"/>
              </a:spcAft>
            </a:pPr>
            <a:r>
              <a:rPr lang="en-US" sz="4400" dirty="0" smtClean="0"/>
              <a:t>Tail-lights!</a:t>
            </a:r>
            <a:endParaRPr lang="en-US" sz="4400" dirty="0"/>
          </a:p>
        </p:txBody>
      </p:sp>
    </p:spTree>
    <p:extLst>
      <p:ext uri="{BB962C8B-B14F-4D97-AF65-F5344CB8AC3E}">
        <p14:creationId xmlns:p14="http://schemas.microsoft.com/office/powerpoint/2010/main" val="32968773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4930" y="0"/>
            <a:ext cx="9750669" cy="993531"/>
          </a:xfrm>
        </p:spPr>
        <p:txBody>
          <a:bodyPr/>
          <a:lstStyle/>
          <a:p>
            <a:r>
              <a:rPr lang="en-US" dirty="0" smtClean="0"/>
              <a:t>Exposition – John 14:1-6</a:t>
            </a:r>
            <a:endParaRPr lang="en-US" dirty="0"/>
          </a:p>
        </p:txBody>
      </p:sp>
      <p:sp>
        <p:nvSpPr>
          <p:cNvPr id="3" name="Content Placeholder 2"/>
          <p:cNvSpPr>
            <a:spLocks noGrp="1"/>
          </p:cNvSpPr>
          <p:nvPr>
            <p:ph sz="half" idx="1"/>
          </p:nvPr>
        </p:nvSpPr>
        <p:spPr>
          <a:xfrm>
            <a:off x="351280" y="1245331"/>
            <a:ext cx="2884290" cy="5401653"/>
          </a:xfrm>
        </p:spPr>
        <p:txBody>
          <a:bodyPr>
            <a:noAutofit/>
          </a:bodyPr>
          <a:lstStyle/>
          <a:p>
            <a:pPr marL="0" indent="0">
              <a:buNone/>
            </a:pPr>
            <a:r>
              <a:rPr lang="en-US" sz="4400" dirty="0" smtClean="0"/>
              <a:t>14:1 – Do </a:t>
            </a:r>
            <a:r>
              <a:rPr lang="en-US" sz="4400" dirty="0"/>
              <a:t>not let your heart be troubled; believe in God, believe also in Me.</a:t>
            </a:r>
          </a:p>
        </p:txBody>
      </p:sp>
      <p:sp>
        <p:nvSpPr>
          <p:cNvPr id="4" name="Content Placeholder 3"/>
          <p:cNvSpPr>
            <a:spLocks noGrp="1"/>
          </p:cNvSpPr>
          <p:nvPr>
            <p:ph sz="half" idx="2"/>
          </p:nvPr>
        </p:nvSpPr>
        <p:spPr>
          <a:xfrm>
            <a:off x="3820178" y="999148"/>
            <a:ext cx="7530691" cy="5647837"/>
          </a:xfrm>
        </p:spPr>
        <p:txBody>
          <a:bodyPr>
            <a:normAutofit/>
          </a:bodyPr>
          <a:lstStyle/>
          <a:p>
            <a:pPr>
              <a:spcAft>
                <a:spcPts val="1200"/>
              </a:spcAft>
            </a:pPr>
            <a:r>
              <a:rPr lang="en-US" sz="4400" dirty="0" smtClean="0"/>
              <a:t>They are about to experience the ultimate Rom 8:28</a:t>
            </a:r>
          </a:p>
          <a:p>
            <a:pPr>
              <a:spcAft>
                <a:spcPts val="1200"/>
              </a:spcAft>
            </a:pPr>
            <a:r>
              <a:rPr lang="en-US" sz="4400" dirty="0" smtClean="0"/>
              <a:t>If God can use the worst thing a man could do, betray Jesus, to work our true good, then how much more can He work our good through any lesser challenge?</a:t>
            </a:r>
            <a:endParaRPr lang="en-US" sz="4400" dirty="0"/>
          </a:p>
        </p:txBody>
      </p:sp>
    </p:spTree>
    <p:extLst>
      <p:ext uri="{BB962C8B-B14F-4D97-AF65-F5344CB8AC3E}">
        <p14:creationId xmlns:p14="http://schemas.microsoft.com/office/powerpoint/2010/main" val="1185454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4930" y="0"/>
            <a:ext cx="9750669" cy="993531"/>
          </a:xfrm>
        </p:spPr>
        <p:txBody>
          <a:bodyPr/>
          <a:lstStyle/>
          <a:p>
            <a:r>
              <a:rPr lang="en-US" dirty="0" smtClean="0"/>
              <a:t>Exposition – John 14:1-6</a:t>
            </a:r>
            <a:endParaRPr lang="en-US" dirty="0"/>
          </a:p>
        </p:txBody>
      </p:sp>
      <p:sp>
        <p:nvSpPr>
          <p:cNvPr id="3" name="Content Placeholder 2"/>
          <p:cNvSpPr>
            <a:spLocks noGrp="1"/>
          </p:cNvSpPr>
          <p:nvPr>
            <p:ph sz="half" idx="1"/>
          </p:nvPr>
        </p:nvSpPr>
        <p:spPr>
          <a:xfrm>
            <a:off x="351279" y="1245331"/>
            <a:ext cx="3675597" cy="5401653"/>
          </a:xfrm>
        </p:spPr>
        <p:txBody>
          <a:bodyPr>
            <a:noAutofit/>
          </a:bodyPr>
          <a:lstStyle/>
          <a:p>
            <a:pPr marL="0" indent="0">
              <a:buNone/>
            </a:pPr>
            <a:r>
              <a:rPr lang="en-US" sz="4000" dirty="0" smtClean="0"/>
              <a:t>14:2 – </a:t>
            </a:r>
            <a:r>
              <a:rPr lang="en-US" sz="4000" dirty="0"/>
              <a:t>“In My Father’s house are many dwelling places; if it were not so, I would have told you; for I go to prepare a place for you</a:t>
            </a:r>
            <a:r>
              <a:rPr lang="en-US" sz="4000" dirty="0" smtClean="0"/>
              <a:t>.”</a:t>
            </a:r>
            <a:endParaRPr lang="en-US" sz="4000" dirty="0"/>
          </a:p>
        </p:txBody>
      </p:sp>
      <p:sp>
        <p:nvSpPr>
          <p:cNvPr id="4" name="Content Placeholder 3"/>
          <p:cNvSpPr>
            <a:spLocks noGrp="1"/>
          </p:cNvSpPr>
          <p:nvPr>
            <p:ph sz="half" idx="2"/>
          </p:nvPr>
        </p:nvSpPr>
        <p:spPr>
          <a:xfrm>
            <a:off x="4440115" y="999148"/>
            <a:ext cx="6910754" cy="5647837"/>
          </a:xfrm>
        </p:spPr>
        <p:txBody>
          <a:bodyPr>
            <a:normAutofit/>
          </a:bodyPr>
          <a:lstStyle/>
          <a:p>
            <a:pPr>
              <a:spcAft>
                <a:spcPts val="1200"/>
              </a:spcAft>
            </a:pPr>
            <a:r>
              <a:rPr lang="en-US" sz="4400" dirty="0" smtClean="0"/>
              <a:t>Jesus provides a perspective shift. He wants them to see what is coming through divine view-point.</a:t>
            </a:r>
          </a:p>
          <a:p>
            <a:pPr>
              <a:spcAft>
                <a:spcPts val="1200"/>
              </a:spcAft>
            </a:pPr>
            <a:r>
              <a:rPr lang="en-US" sz="4400" dirty="0" smtClean="0"/>
              <a:t>This is not a permanent separation. </a:t>
            </a:r>
          </a:p>
          <a:p>
            <a:pPr>
              <a:spcAft>
                <a:spcPts val="1200"/>
              </a:spcAft>
            </a:pPr>
            <a:r>
              <a:rPr lang="en-US" sz="4400" dirty="0" smtClean="0"/>
              <a:t>“Heaven” is Father’s house.</a:t>
            </a:r>
            <a:endParaRPr lang="en-US" sz="4400" dirty="0"/>
          </a:p>
        </p:txBody>
      </p:sp>
    </p:spTree>
    <p:extLst>
      <p:ext uri="{BB962C8B-B14F-4D97-AF65-F5344CB8AC3E}">
        <p14:creationId xmlns:p14="http://schemas.microsoft.com/office/powerpoint/2010/main" val="18458535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4930" y="0"/>
            <a:ext cx="9750669" cy="993531"/>
          </a:xfrm>
        </p:spPr>
        <p:txBody>
          <a:bodyPr/>
          <a:lstStyle/>
          <a:p>
            <a:r>
              <a:rPr lang="en-US" dirty="0" smtClean="0"/>
              <a:t>Exposition – John 14:1-6</a:t>
            </a:r>
            <a:endParaRPr lang="en-US" dirty="0"/>
          </a:p>
        </p:txBody>
      </p:sp>
      <p:sp>
        <p:nvSpPr>
          <p:cNvPr id="3" name="Content Placeholder 2"/>
          <p:cNvSpPr>
            <a:spLocks noGrp="1"/>
          </p:cNvSpPr>
          <p:nvPr>
            <p:ph sz="half" idx="1"/>
          </p:nvPr>
        </p:nvSpPr>
        <p:spPr>
          <a:xfrm>
            <a:off x="351279" y="1245331"/>
            <a:ext cx="3675597" cy="5401653"/>
          </a:xfrm>
        </p:spPr>
        <p:txBody>
          <a:bodyPr>
            <a:noAutofit/>
          </a:bodyPr>
          <a:lstStyle/>
          <a:p>
            <a:pPr marL="0" indent="0">
              <a:buNone/>
            </a:pPr>
            <a:r>
              <a:rPr lang="en-US" sz="4000" dirty="0" smtClean="0"/>
              <a:t>14:2 – </a:t>
            </a:r>
            <a:r>
              <a:rPr lang="en-US" sz="4000" dirty="0"/>
              <a:t>“In My Father’s house are many dwelling places; if it were not so, I would have told you; for I go to prepare a place for you</a:t>
            </a:r>
            <a:r>
              <a:rPr lang="en-US" sz="4000" dirty="0" smtClean="0"/>
              <a:t>.”</a:t>
            </a:r>
            <a:endParaRPr lang="en-US" sz="4000" dirty="0"/>
          </a:p>
        </p:txBody>
      </p:sp>
      <p:sp>
        <p:nvSpPr>
          <p:cNvPr id="4" name="Content Placeholder 3"/>
          <p:cNvSpPr>
            <a:spLocks noGrp="1"/>
          </p:cNvSpPr>
          <p:nvPr>
            <p:ph sz="half" idx="2"/>
          </p:nvPr>
        </p:nvSpPr>
        <p:spPr>
          <a:xfrm>
            <a:off x="4440115" y="999148"/>
            <a:ext cx="6910754" cy="5647837"/>
          </a:xfrm>
        </p:spPr>
        <p:txBody>
          <a:bodyPr>
            <a:normAutofit/>
          </a:bodyPr>
          <a:lstStyle/>
          <a:p>
            <a:pPr>
              <a:spcAft>
                <a:spcPts val="1200"/>
              </a:spcAft>
            </a:pPr>
            <a:r>
              <a:rPr lang="en-US" sz="4400" dirty="0" smtClean="0"/>
              <a:t>Heaven is quite expansive.</a:t>
            </a:r>
          </a:p>
          <a:p>
            <a:pPr>
              <a:spcAft>
                <a:spcPts val="1200"/>
              </a:spcAft>
            </a:pPr>
            <a:r>
              <a:rPr lang="en-US" sz="4400" dirty="0" smtClean="0"/>
              <a:t>Hubble XDF released in 2012.</a:t>
            </a:r>
          </a:p>
          <a:p>
            <a:pPr>
              <a:spcAft>
                <a:spcPts val="1200"/>
              </a:spcAft>
            </a:pPr>
            <a:r>
              <a:rPr lang="en-US" sz="4400" dirty="0" smtClean="0"/>
              <a:t>1mm square at 1 meter, 1/26 millionth of total night sky.</a:t>
            </a:r>
          </a:p>
          <a:p>
            <a:pPr>
              <a:spcAft>
                <a:spcPts val="1200"/>
              </a:spcAft>
            </a:pPr>
            <a:r>
              <a:rPr lang="en-US" sz="4400" dirty="0" smtClean="0"/>
              <a:t>Shows 5-10,000 galaxies </a:t>
            </a:r>
            <a:endParaRPr lang="en-US" sz="4400" dirty="0"/>
          </a:p>
        </p:txBody>
      </p:sp>
    </p:spTree>
    <p:extLst>
      <p:ext uri="{BB962C8B-B14F-4D97-AF65-F5344CB8AC3E}">
        <p14:creationId xmlns:p14="http://schemas.microsoft.com/office/powerpoint/2010/main" val="34921388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4930" y="0"/>
            <a:ext cx="9750669" cy="993531"/>
          </a:xfrm>
        </p:spPr>
        <p:txBody>
          <a:bodyPr/>
          <a:lstStyle/>
          <a:p>
            <a:r>
              <a:rPr lang="en-US" dirty="0" smtClean="0"/>
              <a:t>Exposition – John 14:1-6</a:t>
            </a:r>
            <a:endParaRPr lang="en-US" dirty="0"/>
          </a:p>
        </p:txBody>
      </p:sp>
      <p:sp>
        <p:nvSpPr>
          <p:cNvPr id="3" name="Content Placeholder 2"/>
          <p:cNvSpPr>
            <a:spLocks noGrp="1"/>
          </p:cNvSpPr>
          <p:nvPr>
            <p:ph sz="half" idx="1"/>
          </p:nvPr>
        </p:nvSpPr>
        <p:spPr>
          <a:xfrm>
            <a:off x="351279" y="1245331"/>
            <a:ext cx="3675597" cy="5401653"/>
          </a:xfrm>
        </p:spPr>
        <p:txBody>
          <a:bodyPr>
            <a:noAutofit/>
          </a:bodyPr>
          <a:lstStyle/>
          <a:p>
            <a:pPr marL="0" indent="0">
              <a:buNone/>
            </a:pPr>
            <a:r>
              <a:rPr lang="en-US" sz="4000" dirty="0" smtClean="0"/>
              <a:t>14:2 – </a:t>
            </a:r>
            <a:r>
              <a:rPr lang="en-US" sz="4000" dirty="0"/>
              <a:t>“In My Father’s house are many dwelling places; if it were not so, I would have told you; for I go to prepare a place for you</a:t>
            </a:r>
            <a:r>
              <a:rPr lang="en-US" sz="4000" dirty="0" smtClean="0"/>
              <a:t>.”</a:t>
            </a:r>
            <a:endParaRPr lang="en-US" sz="4000" dirty="0"/>
          </a:p>
        </p:txBody>
      </p:sp>
      <p:sp>
        <p:nvSpPr>
          <p:cNvPr id="4" name="Content Placeholder 3"/>
          <p:cNvSpPr>
            <a:spLocks noGrp="1"/>
          </p:cNvSpPr>
          <p:nvPr>
            <p:ph sz="half" idx="2"/>
          </p:nvPr>
        </p:nvSpPr>
        <p:spPr>
          <a:xfrm>
            <a:off x="4440115" y="999148"/>
            <a:ext cx="6910754" cy="5647837"/>
          </a:xfrm>
        </p:spPr>
        <p:txBody>
          <a:bodyPr>
            <a:normAutofit/>
          </a:bodyPr>
          <a:lstStyle/>
          <a:p>
            <a:pPr>
              <a:spcAft>
                <a:spcPts val="1200"/>
              </a:spcAft>
            </a:pPr>
            <a:r>
              <a:rPr lang="en-US" sz="4400" dirty="0" smtClean="0"/>
              <a:t>Jesus is preparing a place for us in Father’s house that is expansive and </a:t>
            </a:r>
            <a:r>
              <a:rPr lang="en-US" sz="4400" dirty="0"/>
              <a:t>ample </a:t>
            </a:r>
            <a:r>
              <a:rPr lang="en-US" sz="4400" dirty="0" smtClean="0"/>
              <a:t>for all.</a:t>
            </a:r>
          </a:p>
          <a:p>
            <a:pPr>
              <a:spcAft>
                <a:spcPts val="1200"/>
              </a:spcAft>
            </a:pPr>
            <a:r>
              <a:rPr lang="en-US" sz="4400" dirty="0" smtClean="0"/>
              <a:t>Prob. not about carpentry!</a:t>
            </a:r>
          </a:p>
          <a:p>
            <a:pPr>
              <a:spcAft>
                <a:spcPts val="1200"/>
              </a:spcAft>
            </a:pPr>
            <a:r>
              <a:rPr lang="en-US" sz="4400" dirty="0" smtClean="0"/>
              <a:t>His departure will make it possible for us to freely dwell with Father.</a:t>
            </a:r>
            <a:endParaRPr lang="en-US" sz="4400" dirty="0"/>
          </a:p>
        </p:txBody>
      </p:sp>
    </p:spTree>
    <p:extLst>
      <p:ext uri="{BB962C8B-B14F-4D97-AF65-F5344CB8AC3E}">
        <p14:creationId xmlns:p14="http://schemas.microsoft.com/office/powerpoint/2010/main" val="26140761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4930" y="0"/>
            <a:ext cx="9750669" cy="993531"/>
          </a:xfrm>
        </p:spPr>
        <p:txBody>
          <a:bodyPr/>
          <a:lstStyle/>
          <a:p>
            <a:r>
              <a:rPr lang="en-US" dirty="0" smtClean="0"/>
              <a:t>Exposition – John 14:1-6</a:t>
            </a:r>
            <a:endParaRPr lang="en-US" dirty="0"/>
          </a:p>
        </p:txBody>
      </p:sp>
      <p:sp>
        <p:nvSpPr>
          <p:cNvPr id="3" name="Content Placeholder 2"/>
          <p:cNvSpPr>
            <a:spLocks noGrp="1"/>
          </p:cNvSpPr>
          <p:nvPr>
            <p:ph sz="half" idx="1"/>
          </p:nvPr>
        </p:nvSpPr>
        <p:spPr>
          <a:xfrm>
            <a:off x="351279" y="1245331"/>
            <a:ext cx="3675597" cy="5401653"/>
          </a:xfrm>
        </p:spPr>
        <p:txBody>
          <a:bodyPr>
            <a:noAutofit/>
          </a:bodyPr>
          <a:lstStyle/>
          <a:p>
            <a:pPr marL="0" indent="0">
              <a:buNone/>
            </a:pPr>
            <a:r>
              <a:rPr lang="en-US" sz="4000" dirty="0" smtClean="0"/>
              <a:t>14:2 – </a:t>
            </a:r>
            <a:r>
              <a:rPr lang="en-US" sz="4000" dirty="0"/>
              <a:t>“In My Father’s house are many dwelling places; if it were not so, I would have told you; for I go to prepare a place for you</a:t>
            </a:r>
            <a:r>
              <a:rPr lang="en-US" sz="4000" dirty="0" smtClean="0"/>
              <a:t>.”</a:t>
            </a:r>
            <a:endParaRPr lang="en-US" sz="4000" dirty="0"/>
          </a:p>
        </p:txBody>
      </p:sp>
      <p:sp>
        <p:nvSpPr>
          <p:cNvPr id="4" name="Content Placeholder 3"/>
          <p:cNvSpPr>
            <a:spLocks noGrp="1"/>
          </p:cNvSpPr>
          <p:nvPr>
            <p:ph sz="half" idx="2"/>
          </p:nvPr>
        </p:nvSpPr>
        <p:spPr>
          <a:xfrm>
            <a:off x="4440115" y="999148"/>
            <a:ext cx="6910754" cy="5647837"/>
          </a:xfrm>
        </p:spPr>
        <p:txBody>
          <a:bodyPr>
            <a:normAutofit/>
          </a:bodyPr>
          <a:lstStyle/>
          <a:p>
            <a:pPr>
              <a:spcAft>
                <a:spcPts val="1200"/>
              </a:spcAft>
            </a:pPr>
            <a:r>
              <a:rPr lang="en-US" sz="4000" b="1" dirty="0" smtClean="0"/>
              <a:t>The earth-dwellers tremble:</a:t>
            </a:r>
            <a:r>
              <a:rPr lang="en-US" sz="4000" dirty="0" smtClean="0"/>
              <a:t> A</a:t>
            </a:r>
            <a:r>
              <a:rPr lang="en-US" sz="4000" i="1" dirty="0" smtClean="0"/>
              <a:t>nd </a:t>
            </a:r>
            <a:r>
              <a:rPr lang="en-US" sz="4000" i="1" dirty="0"/>
              <a:t>they said to the mountains and to the rocks, “Fall on us and hide us from the presence of Him who sits on the throne, and from the wrath of the Lamb; for the great day of their wrath has come, </a:t>
            </a:r>
            <a:r>
              <a:rPr lang="en-US" sz="4000" b="1" i="1" dirty="0">
                <a:solidFill>
                  <a:srgbClr val="FFFF00"/>
                </a:solidFill>
              </a:rPr>
              <a:t>and who is able to stand?</a:t>
            </a:r>
            <a:r>
              <a:rPr lang="en-US" sz="4000" i="1" dirty="0"/>
              <a:t>”</a:t>
            </a:r>
            <a:r>
              <a:rPr lang="en-US" sz="4000" dirty="0"/>
              <a:t>” (Revelation 6:16–17).</a:t>
            </a:r>
          </a:p>
        </p:txBody>
      </p:sp>
    </p:spTree>
    <p:extLst>
      <p:ext uri="{BB962C8B-B14F-4D97-AF65-F5344CB8AC3E}">
        <p14:creationId xmlns:p14="http://schemas.microsoft.com/office/powerpoint/2010/main" val="302839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4930" y="0"/>
            <a:ext cx="9750669" cy="993531"/>
          </a:xfrm>
        </p:spPr>
        <p:txBody>
          <a:bodyPr/>
          <a:lstStyle/>
          <a:p>
            <a:r>
              <a:rPr lang="en-US" dirty="0" smtClean="0"/>
              <a:t>Exposition – John 14:1-6</a:t>
            </a:r>
            <a:endParaRPr lang="en-US" dirty="0"/>
          </a:p>
        </p:txBody>
      </p:sp>
      <p:sp>
        <p:nvSpPr>
          <p:cNvPr id="3" name="Content Placeholder 2"/>
          <p:cNvSpPr>
            <a:spLocks noGrp="1"/>
          </p:cNvSpPr>
          <p:nvPr>
            <p:ph sz="half" idx="1"/>
          </p:nvPr>
        </p:nvSpPr>
        <p:spPr>
          <a:xfrm>
            <a:off x="351279" y="1245331"/>
            <a:ext cx="3675597" cy="5401653"/>
          </a:xfrm>
        </p:spPr>
        <p:txBody>
          <a:bodyPr>
            <a:noAutofit/>
          </a:bodyPr>
          <a:lstStyle/>
          <a:p>
            <a:pPr marL="0" indent="0">
              <a:buNone/>
            </a:pPr>
            <a:r>
              <a:rPr lang="en-US" sz="4000" dirty="0" smtClean="0"/>
              <a:t>14:2 – </a:t>
            </a:r>
            <a:r>
              <a:rPr lang="en-US" sz="4000" dirty="0"/>
              <a:t>“In My Father’s house are many dwelling places; if it were not so, I would have told you; for I go to prepare a place for you</a:t>
            </a:r>
            <a:r>
              <a:rPr lang="en-US" sz="4000" dirty="0" smtClean="0"/>
              <a:t>.”</a:t>
            </a:r>
            <a:endParaRPr lang="en-US" sz="4000" dirty="0"/>
          </a:p>
        </p:txBody>
      </p:sp>
      <p:sp>
        <p:nvSpPr>
          <p:cNvPr id="4" name="Content Placeholder 3"/>
          <p:cNvSpPr>
            <a:spLocks noGrp="1"/>
          </p:cNvSpPr>
          <p:nvPr>
            <p:ph sz="half" idx="2"/>
          </p:nvPr>
        </p:nvSpPr>
        <p:spPr>
          <a:xfrm>
            <a:off x="4440115" y="999148"/>
            <a:ext cx="6910754" cy="5647837"/>
          </a:xfrm>
        </p:spPr>
        <p:txBody>
          <a:bodyPr>
            <a:normAutofit/>
          </a:bodyPr>
          <a:lstStyle/>
          <a:p>
            <a:pPr>
              <a:spcAft>
                <a:spcPts val="1200"/>
              </a:spcAft>
            </a:pPr>
            <a:r>
              <a:rPr lang="en-US" sz="4400" b="1" dirty="0" smtClean="0"/>
              <a:t>Here is the miracle: </a:t>
            </a:r>
            <a:r>
              <a:rPr lang="en-US" sz="4400" i="1" dirty="0" smtClean="0"/>
              <a:t>Now </a:t>
            </a:r>
            <a:r>
              <a:rPr lang="en-US" sz="4400" i="1" dirty="0"/>
              <a:t>to Him who is able to keep you from stumbling, and </a:t>
            </a:r>
            <a:r>
              <a:rPr lang="en-US" sz="4400" b="1" i="1" dirty="0">
                <a:solidFill>
                  <a:srgbClr val="FFFF00"/>
                </a:solidFill>
              </a:rPr>
              <a:t>to make you stand in the presence of His glory blameless with great joy</a:t>
            </a:r>
            <a:r>
              <a:rPr lang="en-US" sz="4400" dirty="0"/>
              <a:t>” (Jude 24</a:t>
            </a:r>
            <a:r>
              <a:rPr lang="en-US" sz="4400" dirty="0" smtClean="0"/>
              <a:t>).</a:t>
            </a:r>
          </a:p>
          <a:p>
            <a:pPr>
              <a:spcAft>
                <a:spcPts val="1200"/>
              </a:spcAft>
            </a:pPr>
            <a:r>
              <a:rPr lang="en-US" sz="4400" dirty="0" smtClean="0"/>
              <a:t>We will stand, blameless…</a:t>
            </a:r>
            <a:endParaRPr lang="en-US" sz="4400" dirty="0"/>
          </a:p>
        </p:txBody>
      </p:sp>
    </p:spTree>
    <p:extLst>
      <p:ext uri="{BB962C8B-B14F-4D97-AF65-F5344CB8AC3E}">
        <p14:creationId xmlns:p14="http://schemas.microsoft.com/office/powerpoint/2010/main" val="2446523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1005038" cy="1325563"/>
          </a:xfrm>
        </p:spPr>
        <p:txBody>
          <a:bodyPr>
            <a:normAutofit/>
          </a:bodyPr>
          <a:lstStyle/>
          <a:p>
            <a:r>
              <a:rPr lang="en-US" sz="4400" b="1" dirty="0" smtClean="0"/>
              <a:t>One Heart</a:t>
            </a:r>
            <a:r>
              <a:rPr lang="en-US" sz="4400" dirty="0" smtClean="0"/>
              <a:t>: Obey Jesus because you love Him. </a:t>
            </a:r>
            <a:r>
              <a:rPr lang="en-US" sz="4400" dirty="0"/>
              <a:t>Love rocket-propels obedience. </a:t>
            </a:r>
          </a:p>
        </p:txBody>
      </p:sp>
      <p:sp>
        <p:nvSpPr>
          <p:cNvPr id="3" name="Content Placeholder 2"/>
          <p:cNvSpPr>
            <a:spLocks noGrp="1"/>
          </p:cNvSpPr>
          <p:nvPr>
            <p:ph idx="1"/>
          </p:nvPr>
        </p:nvSpPr>
        <p:spPr>
          <a:xfrm>
            <a:off x="1023284" y="2326787"/>
            <a:ext cx="10233800" cy="3695944"/>
          </a:xfrm>
        </p:spPr>
        <p:txBody>
          <a:bodyPr>
            <a:normAutofit/>
          </a:bodyPr>
          <a:lstStyle/>
          <a:p>
            <a:pPr marL="0" indent="0">
              <a:spcAft>
                <a:spcPts val="1200"/>
              </a:spcAft>
              <a:buNone/>
            </a:pPr>
            <a:r>
              <a:rPr lang="en-US" sz="4400" b="1" dirty="0" smtClean="0">
                <a:solidFill>
                  <a:schemeClr val="tx1"/>
                </a:solidFill>
              </a:rPr>
              <a:t>Exercises to grow love</a:t>
            </a:r>
          </a:p>
          <a:p>
            <a:pPr>
              <a:spcAft>
                <a:spcPts val="1200"/>
              </a:spcAft>
            </a:pPr>
            <a:r>
              <a:rPr lang="en-US" sz="4400" dirty="0" smtClean="0">
                <a:solidFill>
                  <a:schemeClr val="tx1"/>
                </a:solidFill>
              </a:rPr>
              <a:t>1: Measure </a:t>
            </a:r>
            <a:r>
              <a:rPr lang="en-US" sz="4400" dirty="0">
                <a:solidFill>
                  <a:schemeClr val="tx1"/>
                </a:solidFill>
              </a:rPr>
              <a:t>His Love.</a:t>
            </a:r>
          </a:p>
          <a:p>
            <a:pPr>
              <a:spcAft>
                <a:spcPts val="1200"/>
              </a:spcAft>
            </a:pPr>
            <a:r>
              <a:rPr lang="en-US" sz="4400" dirty="0" smtClean="0">
                <a:solidFill>
                  <a:schemeClr val="tx1"/>
                </a:solidFill>
              </a:rPr>
              <a:t>2</a:t>
            </a:r>
            <a:r>
              <a:rPr lang="en-US" sz="4400" dirty="0">
                <a:solidFill>
                  <a:schemeClr val="tx1"/>
                </a:solidFill>
              </a:rPr>
              <a:t>: Measure Your Sin.</a:t>
            </a:r>
          </a:p>
          <a:p>
            <a:pPr>
              <a:spcAft>
                <a:spcPts val="1200"/>
              </a:spcAft>
            </a:pPr>
            <a:r>
              <a:rPr lang="en-US" sz="4400" dirty="0" smtClean="0">
                <a:solidFill>
                  <a:schemeClr val="tx1"/>
                </a:solidFill>
              </a:rPr>
              <a:t>3</a:t>
            </a:r>
            <a:r>
              <a:rPr lang="en-US" sz="4400" dirty="0">
                <a:solidFill>
                  <a:schemeClr val="tx1"/>
                </a:solidFill>
              </a:rPr>
              <a:t>: Obey as a Benefit (Not a Burden</a:t>
            </a:r>
            <a:r>
              <a:rPr lang="en-US" sz="4400" dirty="0" smtClean="0">
                <a:solidFill>
                  <a:schemeClr val="tx1"/>
                </a:solidFill>
              </a:rPr>
              <a:t>).</a:t>
            </a:r>
            <a:endParaRPr lang="en-US" sz="4400" dirty="0"/>
          </a:p>
        </p:txBody>
      </p:sp>
    </p:spTree>
    <p:extLst>
      <p:ext uri="{BB962C8B-B14F-4D97-AF65-F5344CB8AC3E}">
        <p14:creationId xmlns:p14="http://schemas.microsoft.com/office/powerpoint/2010/main" val="4119183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4930" y="0"/>
            <a:ext cx="9750669" cy="993531"/>
          </a:xfrm>
        </p:spPr>
        <p:txBody>
          <a:bodyPr/>
          <a:lstStyle/>
          <a:p>
            <a:r>
              <a:rPr lang="en-US" dirty="0" smtClean="0"/>
              <a:t>Exposition – John 14:1-6</a:t>
            </a:r>
            <a:endParaRPr lang="en-US" dirty="0"/>
          </a:p>
        </p:txBody>
      </p:sp>
      <p:sp>
        <p:nvSpPr>
          <p:cNvPr id="3" name="Content Placeholder 2"/>
          <p:cNvSpPr>
            <a:spLocks noGrp="1"/>
          </p:cNvSpPr>
          <p:nvPr>
            <p:ph sz="half" idx="1"/>
          </p:nvPr>
        </p:nvSpPr>
        <p:spPr>
          <a:xfrm>
            <a:off x="351279" y="1245331"/>
            <a:ext cx="3675597" cy="5401653"/>
          </a:xfrm>
        </p:spPr>
        <p:txBody>
          <a:bodyPr>
            <a:noAutofit/>
          </a:bodyPr>
          <a:lstStyle/>
          <a:p>
            <a:pPr marL="0" indent="0">
              <a:buNone/>
            </a:pPr>
            <a:r>
              <a:rPr lang="en-US" sz="4000" dirty="0" smtClean="0"/>
              <a:t>14:3 – </a:t>
            </a:r>
            <a:r>
              <a:rPr lang="en-US" sz="4000" dirty="0"/>
              <a:t>“If I go and prepare a place for you, I will come again and receive you to Myself, that where I am, there you may be also</a:t>
            </a:r>
            <a:r>
              <a:rPr lang="en-US" sz="4000" dirty="0" smtClean="0"/>
              <a:t>.” </a:t>
            </a:r>
            <a:endParaRPr lang="en-US" sz="4000" dirty="0"/>
          </a:p>
        </p:txBody>
      </p:sp>
      <p:sp>
        <p:nvSpPr>
          <p:cNvPr id="4" name="Content Placeholder 3"/>
          <p:cNvSpPr>
            <a:spLocks noGrp="1"/>
          </p:cNvSpPr>
          <p:nvPr>
            <p:ph sz="half" idx="2"/>
          </p:nvPr>
        </p:nvSpPr>
        <p:spPr>
          <a:xfrm>
            <a:off x="4440115" y="999148"/>
            <a:ext cx="6910754" cy="5647837"/>
          </a:xfrm>
        </p:spPr>
        <p:txBody>
          <a:bodyPr>
            <a:normAutofit/>
          </a:bodyPr>
          <a:lstStyle/>
          <a:p>
            <a:pPr>
              <a:spcAft>
                <a:spcPts val="1200"/>
              </a:spcAft>
            </a:pPr>
            <a:r>
              <a:rPr lang="en-US" sz="4400" dirty="0" smtClean="0"/>
              <a:t>My first thought: Great, there is a spot reserved, but I don’t know how to get there!</a:t>
            </a:r>
          </a:p>
          <a:p>
            <a:pPr>
              <a:spcAft>
                <a:spcPts val="1200"/>
              </a:spcAft>
            </a:pPr>
            <a:r>
              <a:rPr lang="en-US" sz="4400" dirty="0" smtClean="0"/>
              <a:t>Jesus will come and get us.</a:t>
            </a:r>
          </a:p>
          <a:p>
            <a:pPr>
              <a:spcAft>
                <a:spcPts val="1200"/>
              </a:spcAft>
            </a:pPr>
            <a:r>
              <a:rPr lang="en-US" sz="4400" dirty="0" smtClean="0"/>
              <a:t>“Receive” = welcome</a:t>
            </a:r>
          </a:p>
          <a:p>
            <a:pPr>
              <a:spcAft>
                <a:spcPts val="1200"/>
              </a:spcAft>
            </a:pPr>
            <a:r>
              <a:rPr lang="en-US" sz="4400" dirty="0" smtClean="0"/>
              <a:t>We will dwell together.</a:t>
            </a:r>
            <a:endParaRPr lang="en-US" sz="4400" dirty="0"/>
          </a:p>
        </p:txBody>
      </p:sp>
    </p:spTree>
    <p:extLst>
      <p:ext uri="{BB962C8B-B14F-4D97-AF65-F5344CB8AC3E}">
        <p14:creationId xmlns:p14="http://schemas.microsoft.com/office/powerpoint/2010/main" val="36511020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4930" y="0"/>
            <a:ext cx="9750669" cy="993531"/>
          </a:xfrm>
        </p:spPr>
        <p:txBody>
          <a:bodyPr/>
          <a:lstStyle/>
          <a:p>
            <a:r>
              <a:rPr lang="en-US" dirty="0" smtClean="0"/>
              <a:t>Exposition – John 14:1-6</a:t>
            </a:r>
            <a:endParaRPr lang="en-US" dirty="0"/>
          </a:p>
        </p:txBody>
      </p:sp>
      <p:sp>
        <p:nvSpPr>
          <p:cNvPr id="3" name="Content Placeholder 2"/>
          <p:cNvSpPr>
            <a:spLocks noGrp="1"/>
          </p:cNvSpPr>
          <p:nvPr>
            <p:ph sz="half" idx="1"/>
          </p:nvPr>
        </p:nvSpPr>
        <p:spPr>
          <a:xfrm>
            <a:off x="351279" y="1245331"/>
            <a:ext cx="4510867" cy="5401653"/>
          </a:xfrm>
        </p:spPr>
        <p:txBody>
          <a:bodyPr>
            <a:noAutofit/>
          </a:bodyPr>
          <a:lstStyle/>
          <a:p>
            <a:r>
              <a:rPr lang="en-US" sz="4000" dirty="0" smtClean="0"/>
              <a:t>14:4-5 – “And </a:t>
            </a:r>
            <a:r>
              <a:rPr lang="en-US" sz="4000" dirty="0"/>
              <a:t>you know the way where I am going</a:t>
            </a:r>
            <a:r>
              <a:rPr lang="en-US" sz="4000" dirty="0" smtClean="0"/>
              <a:t>.” Thomas </a:t>
            </a:r>
            <a:r>
              <a:rPr lang="en-US" sz="4000" dirty="0"/>
              <a:t>said to Him, “Lord, we do not know where You are going, how do we know the way?</a:t>
            </a:r>
          </a:p>
        </p:txBody>
      </p:sp>
      <p:sp>
        <p:nvSpPr>
          <p:cNvPr id="4" name="Content Placeholder 3"/>
          <p:cNvSpPr>
            <a:spLocks noGrp="1"/>
          </p:cNvSpPr>
          <p:nvPr>
            <p:ph sz="half" idx="2"/>
          </p:nvPr>
        </p:nvSpPr>
        <p:spPr>
          <a:xfrm>
            <a:off x="5134707" y="999148"/>
            <a:ext cx="6339255" cy="5647837"/>
          </a:xfrm>
        </p:spPr>
        <p:txBody>
          <a:bodyPr>
            <a:normAutofit/>
          </a:bodyPr>
          <a:lstStyle/>
          <a:p>
            <a:pPr>
              <a:spcAft>
                <a:spcPts val="1200"/>
              </a:spcAft>
            </a:pPr>
            <a:r>
              <a:rPr lang="en-US" sz="4400" dirty="0" smtClean="0"/>
              <a:t>Thomas – How can we know the route if we don’t know the destination?</a:t>
            </a:r>
          </a:p>
          <a:p>
            <a:pPr>
              <a:spcAft>
                <a:spcPts val="1200"/>
              </a:spcAft>
            </a:pPr>
            <a:r>
              <a:rPr lang="en-US" sz="4400" dirty="0" smtClean="0"/>
              <a:t>Thomas knows Jesus! This is all he needs to know to get to his (and our) ultimate destination! </a:t>
            </a:r>
          </a:p>
        </p:txBody>
      </p:sp>
    </p:spTree>
    <p:extLst>
      <p:ext uri="{BB962C8B-B14F-4D97-AF65-F5344CB8AC3E}">
        <p14:creationId xmlns:p14="http://schemas.microsoft.com/office/powerpoint/2010/main" val="35985982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4930" y="0"/>
            <a:ext cx="9750669" cy="993531"/>
          </a:xfrm>
        </p:spPr>
        <p:txBody>
          <a:bodyPr/>
          <a:lstStyle/>
          <a:p>
            <a:r>
              <a:rPr lang="en-US" dirty="0" smtClean="0"/>
              <a:t>Exposition – John 14:1-6</a:t>
            </a:r>
            <a:endParaRPr lang="en-US" dirty="0"/>
          </a:p>
        </p:txBody>
      </p:sp>
      <p:sp>
        <p:nvSpPr>
          <p:cNvPr id="3" name="Content Placeholder 2"/>
          <p:cNvSpPr>
            <a:spLocks noGrp="1"/>
          </p:cNvSpPr>
          <p:nvPr>
            <p:ph sz="half" idx="1"/>
          </p:nvPr>
        </p:nvSpPr>
        <p:spPr>
          <a:xfrm>
            <a:off x="351279" y="1245331"/>
            <a:ext cx="3490959" cy="5401653"/>
          </a:xfrm>
        </p:spPr>
        <p:txBody>
          <a:bodyPr>
            <a:noAutofit/>
          </a:bodyPr>
          <a:lstStyle/>
          <a:p>
            <a:r>
              <a:rPr lang="en-US" sz="4000" dirty="0" smtClean="0"/>
              <a:t>14:6 – </a:t>
            </a:r>
            <a:r>
              <a:rPr lang="en-US" sz="4000" dirty="0"/>
              <a:t>Jesus said to him, “I am the way, and the truth, and the life; no one comes to the Father but through Me.</a:t>
            </a:r>
          </a:p>
        </p:txBody>
      </p:sp>
      <p:sp>
        <p:nvSpPr>
          <p:cNvPr id="4" name="Content Placeholder 3"/>
          <p:cNvSpPr>
            <a:spLocks noGrp="1"/>
          </p:cNvSpPr>
          <p:nvPr>
            <p:ph sz="half" idx="2"/>
          </p:nvPr>
        </p:nvSpPr>
        <p:spPr>
          <a:xfrm>
            <a:off x="4325815" y="999148"/>
            <a:ext cx="7025054" cy="5647837"/>
          </a:xfrm>
        </p:spPr>
        <p:txBody>
          <a:bodyPr>
            <a:normAutofit/>
          </a:bodyPr>
          <a:lstStyle/>
          <a:p>
            <a:pPr>
              <a:spcAft>
                <a:spcPts val="1200"/>
              </a:spcAft>
            </a:pPr>
            <a:r>
              <a:rPr lang="en-US" sz="4400" dirty="0" smtClean="0"/>
              <a:t>I am the one who will make it possible for you to dwell in Father’s presence and I will handle transportation.</a:t>
            </a:r>
          </a:p>
          <a:p>
            <a:pPr>
              <a:spcAft>
                <a:spcPts val="1200"/>
              </a:spcAft>
            </a:pPr>
            <a:r>
              <a:rPr lang="en-US" sz="4400" dirty="0" smtClean="0"/>
              <a:t>No one else is capable of doing so. </a:t>
            </a:r>
          </a:p>
        </p:txBody>
      </p:sp>
    </p:spTree>
    <p:extLst>
      <p:ext uri="{BB962C8B-B14F-4D97-AF65-F5344CB8AC3E}">
        <p14:creationId xmlns:p14="http://schemas.microsoft.com/office/powerpoint/2010/main" val="9257156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4930" y="0"/>
            <a:ext cx="9750669" cy="993531"/>
          </a:xfrm>
        </p:spPr>
        <p:txBody>
          <a:bodyPr/>
          <a:lstStyle/>
          <a:p>
            <a:r>
              <a:rPr lang="en-US" dirty="0" smtClean="0"/>
              <a:t>Exposition – John 14:1-6</a:t>
            </a:r>
            <a:endParaRPr lang="en-US" dirty="0"/>
          </a:p>
        </p:txBody>
      </p:sp>
      <p:sp>
        <p:nvSpPr>
          <p:cNvPr id="3" name="Content Placeholder 2"/>
          <p:cNvSpPr>
            <a:spLocks noGrp="1"/>
          </p:cNvSpPr>
          <p:nvPr>
            <p:ph sz="half" idx="1"/>
          </p:nvPr>
        </p:nvSpPr>
        <p:spPr>
          <a:xfrm>
            <a:off x="351279" y="1245331"/>
            <a:ext cx="3490959" cy="5401653"/>
          </a:xfrm>
        </p:spPr>
        <p:txBody>
          <a:bodyPr>
            <a:noAutofit/>
          </a:bodyPr>
          <a:lstStyle/>
          <a:p>
            <a:r>
              <a:rPr lang="en-US" sz="4000" dirty="0" smtClean="0"/>
              <a:t>14:6 – </a:t>
            </a:r>
            <a:r>
              <a:rPr lang="en-US" sz="4000" dirty="0"/>
              <a:t>Jesus said to him, “I am the way, and the truth, and the life; no one comes to the Father but through Me.</a:t>
            </a:r>
          </a:p>
        </p:txBody>
      </p:sp>
      <p:sp>
        <p:nvSpPr>
          <p:cNvPr id="4" name="Content Placeholder 3"/>
          <p:cNvSpPr>
            <a:spLocks noGrp="1"/>
          </p:cNvSpPr>
          <p:nvPr>
            <p:ph sz="half" idx="2"/>
          </p:nvPr>
        </p:nvSpPr>
        <p:spPr>
          <a:xfrm>
            <a:off x="4325815" y="999148"/>
            <a:ext cx="7025054" cy="5647837"/>
          </a:xfrm>
        </p:spPr>
        <p:txBody>
          <a:bodyPr>
            <a:normAutofit/>
          </a:bodyPr>
          <a:lstStyle/>
          <a:p>
            <a:pPr>
              <a:spcAft>
                <a:spcPts val="1200"/>
              </a:spcAft>
            </a:pPr>
            <a:r>
              <a:rPr lang="en-US" sz="4400" dirty="0" smtClean="0"/>
              <a:t>Some of us may own homes, perhaps even mansions.</a:t>
            </a:r>
          </a:p>
          <a:p>
            <a:pPr>
              <a:spcAft>
                <a:spcPts val="1200"/>
              </a:spcAft>
            </a:pPr>
            <a:r>
              <a:rPr lang="en-US" sz="4400" dirty="0" smtClean="0"/>
              <a:t>But this is not our true home!</a:t>
            </a:r>
          </a:p>
          <a:p>
            <a:pPr>
              <a:spcAft>
                <a:spcPts val="1200"/>
              </a:spcAft>
            </a:pPr>
            <a:r>
              <a:rPr lang="en-US" sz="4400" dirty="0" smtClean="0"/>
              <a:t>We don’t belong here – we belong with Him.</a:t>
            </a:r>
          </a:p>
        </p:txBody>
      </p:sp>
    </p:spTree>
    <p:extLst>
      <p:ext uri="{BB962C8B-B14F-4D97-AF65-F5344CB8AC3E}">
        <p14:creationId xmlns:p14="http://schemas.microsoft.com/office/powerpoint/2010/main" val="9491902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30823" y="1354014"/>
            <a:ext cx="10928839" cy="4308872"/>
          </a:xfrm>
          <a:prstGeom prst="rect">
            <a:avLst/>
          </a:prstGeom>
          <a:noFill/>
        </p:spPr>
        <p:txBody>
          <a:bodyPr wrap="square" rtlCol="0">
            <a:spAutoFit/>
          </a:bodyPr>
          <a:lstStyle/>
          <a:p>
            <a:pPr>
              <a:spcAft>
                <a:spcPts val="1200"/>
              </a:spcAft>
            </a:pPr>
            <a:r>
              <a:rPr lang="en-US" sz="4400" b="1" dirty="0" smtClean="0"/>
              <a:t>Before Christ:</a:t>
            </a:r>
            <a:r>
              <a:rPr lang="en-US" sz="4400" dirty="0" smtClean="0"/>
              <a:t> “R</a:t>
            </a:r>
            <a:r>
              <a:rPr lang="en-US" sz="4400" i="1" dirty="0" smtClean="0"/>
              <a:t>emember </a:t>
            </a:r>
            <a:r>
              <a:rPr lang="en-US" sz="4400" i="1" dirty="0"/>
              <a:t>that you were at that time separate from Christ, excluded from the commonwealth of Israel, and strangers to the </a:t>
            </a:r>
            <a:r>
              <a:rPr lang="en-US" sz="4400" i="1" dirty="0" smtClean="0"/>
              <a:t>covenants </a:t>
            </a:r>
            <a:r>
              <a:rPr lang="en-US" sz="4400" i="1" dirty="0"/>
              <a:t>of promise</a:t>
            </a:r>
            <a:r>
              <a:rPr lang="en-US" sz="4400" i="1" dirty="0" smtClean="0"/>
              <a:t>, </a:t>
            </a:r>
            <a:r>
              <a:rPr lang="en-US" sz="4400" b="1" i="1" dirty="0" smtClean="0">
                <a:solidFill>
                  <a:srgbClr val="FFFF00"/>
                </a:solidFill>
              </a:rPr>
              <a:t>having no hope and without God in the world</a:t>
            </a:r>
            <a:r>
              <a:rPr lang="en-US" sz="4400" dirty="0" smtClean="0"/>
              <a:t>” </a:t>
            </a:r>
            <a:r>
              <a:rPr lang="en-US" sz="4400" dirty="0"/>
              <a:t>(Ephesians </a:t>
            </a:r>
            <a:r>
              <a:rPr lang="en-US" sz="4400" dirty="0" smtClean="0"/>
              <a:t>2:12).</a:t>
            </a:r>
          </a:p>
          <a:p>
            <a:pPr marL="571500" indent="-571500">
              <a:spcAft>
                <a:spcPts val="1200"/>
              </a:spcAft>
              <a:buFont typeface="Arial" panose="020B0604020202020204" pitchFamily="34" charset="0"/>
              <a:buChar char="•"/>
            </a:pPr>
            <a:r>
              <a:rPr lang="en-US" sz="4400" dirty="0" smtClean="0"/>
              <a:t>This world is as good as it gets.</a:t>
            </a:r>
            <a:endParaRPr lang="en-US" sz="4400" dirty="0"/>
          </a:p>
        </p:txBody>
      </p:sp>
      <p:sp>
        <p:nvSpPr>
          <p:cNvPr id="2" name="TextBox 1"/>
          <p:cNvSpPr txBox="1"/>
          <p:nvPr/>
        </p:nvSpPr>
        <p:spPr>
          <a:xfrm>
            <a:off x="914398" y="246185"/>
            <a:ext cx="10568356" cy="769441"/>
          </a:xfrm>
          <a:prstGeom prst="rect">
            <a:avLst/>
          </a:prstGeom>
          <a:noFill/>
        </p:spPr>
        <p:txBody>
          <a:bodyPr wrap="square" rtlCol="0">
            <a:spAutoFit/>
          </a:bodyPr>
          <a:lstStyle/>
          <a:p>
            <a:r>
              <a:rPr lang="en-US" sz="4400" dirty="0" smtClean="0"/>
              <a:t>The world does not have such a hope.</a:t>
            </a:r>
            <a:endParaRPr lang="en-US" sz="4400" dirty="0"/>
          </a:p>
        </p:txBody>
      </p:sp>
    </p:spTree>
    <p:extLst>
      <p:ext uri="{BB962C8B-B14F-4D97-AF65-F5344CB8AC3E}">
        <p14:creationId xmlns:p14="http://schemas.microsoft.com/office/powerpoint/2010/main" val="21870946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30823" y="1354014"/>
            <a:ext cx="10928839" cy="4308872"/>
          </a:xfrm>
          <a:prstGeom prst="rect">
            <a:avLst/>
          </a:prstGeom>
          <a:noFill/>
        </p:spPr>
        <p:txBody>
          <a:bodyPr wrap="square" rtlCol="0">
            <a:spAutoFit/>
          </a:bodyPr>
          <a:lstStyle/>
          <a:p>
            <a:pPr>
              <a:spcAft>
                <a:spcPts val="1200"/>
              </a:spcAft>
            </a:pPr>
            <a:r>
              <a:rPr lang="en-US" sz="4400" b="1" dirty="0" smtClean="0"/>
              <a:t>After Christ: T</a:t>
            </a:r>
            <a:r>
              <a:rPr lang="en-US" sz="4400" dirty="0" smtClean="0"/>
              <a:t>hrough Jesus Christ “…</a:t>
            </a:r>
            <a:r>
              <a:rPr lang="en-US" sz="4400" i="1" dirty="0" smtClean="0"/>
              <a:t>we </a:t>
            </a:r>
            <a:r>
              <a:rPr lang="en-US" sz="4400" i="1" dirty="0"/>
              <a:t>have obtained our introduction by faith into this grace in which we stand; and </a:t>
            </a:r>
            <a:r>
              <a:rPr lang="en-US" sz="4400" b="1" i="1" dirty="0"/>
              <a:t>we exult in hope of the glory of God</a:t>
            </a:r>
            <a:r>
              <a:rPr lang="en-US" sz="4400" dirty="0"/>
              <a:t>” (Romans 5:2</a:t>
            </a:r>
            <a:r>
              <a:rPr lang="en-US" sz="4400" dirty="0" smtClean="0"/>
              <a:t>).</a:t>
            </a:r>
          </a:p>
          <a:p>
            <a:pPr marL="571500" indent="-571500">
              <a:spcAft>
                <a:spcPts val="1200"/>
              </a:spcAft>
              <a:buFont typeface="Arial" panose="020B0604020202020204" pitchFamily="34" charset="0"/>
              <a:buChar char="•"/>
            </a:pPr>
            <a:r>
              <a:rPr lang="en-US" sz="4400" dirty="0" smtClean="0"/>
              <a:t>A sure and energizing hope of our future with Jesus and Father is realized by faith.</a:t>
            </a:r>
            <a:endParaRPr lang="en-US" sz="4400" dirty="0"/>
          </a:p>
        </p:txBody>
      </p:sp>
      <p:sp>
        <p:nvSpPr>
          <p:cNvPr id="2" name="TextBox 1"/>
          <p:cNvSpPr txBox="1"/>
          <p:nvPr/>
        </p:nvSpPr>
        <p:spPr>
          <a:xfrm>
            <a:off x="914398" y="246185"/>
            <a:ext cx="10568356" cy="707886"/>
          </a:xfrm>
          <a:prstGeom prst="rect">
            <a:avLst/>
          </a:prstGeom>
          <a:noFill/>
        </p:spPr>
        <p:txBody>
          <a:bodyPr wrap="square" rtlCol="0">
            <a:spAutoFit/>
          </a:bodyPr>
          <a:lstStyle/>
          <a:p>
            <a:r>
              <a:rPr lang="en-US" sz="4000" dirty="0" smtClean="0"/>
              <a:t>But we do!</a:t>
            </a:r>
            <a:endParaRPr lang="en-US" sz="4000" dirty="0"/>
          </a:p>
        </p:txBody>
      </p:sp>
    </p:spTree>
    <p:extLst>
      <p:ext uri="{BB962C8B-B14F-4D97-AF65-F5344CB8AC3E}">
        <p14:creationId xmlns:p14="http://schemas.microsoft.com/office/powerpoint/2010/main" val="16894563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30823" y="1354014"/>
            <a:ext cx="10928839" cy="3477875"/>
          </a:xfrm>
          <a:prstGeom prst="rect">
            <a:avLst/>
          </a:prstGeom>
          <a:noFill/>
        </p:spPr>
        <p:txBody>
          <a:bodyPr wrap="square" rtlCol="0">
            <a:spAutoFit/>
          </a:bodyPr>
          <a:lstStyle/>
          <a:p>
            <a:pPr>
              <a:spcAft>
                <a:spcPts val="1200"/>
              </a:spcAft>
            </a:pPr>
            <a:r>
              <a:rPr lang="en-US" sz="4400" i="1" dirty="0" smtClean="0"/>
              <a:t>Instruct </a:t>
            </a:r>
            <a:r>
              <a:rPr lang="en-US" sz="4400" i="1" dirty="0"/>
              <a:t>those who are rich in this present world not to be conceited or to fix their hope on the uncertainty of riches, but on God, who richly supplies us with all things to </a:t>
            </a:r>
            <a:r>
              <a:rPr lang="en-US" sz="4400" i="1" dirty="0" smtClean="0"/>
              <a:t>enjoy</a:t>
            </a:r>
            <a:r>
              <a:rPr lang="en-US" sz="4400" dirty="0" smtClean="0"/>
              <a:t> </a:t>
            </a:r>
            <a:r>
              <a:rPr lang="en-US" sz="4400" dirty="0"/>
              <a:t>(1 Timothy </a:t>
            </a:r>
            <a:r>
              <a:rPr lang="en-US" sz="4400" dirty="0" smtClean="0"/>
              <a:t>6:17).</a:t>
            </a:r>
            <a:endParaRPr lang="en-US" sz="4400" dirty="0"/>
          </a:p>
        </p:txBody>
      </p:sp>
      <p:sp>
        <p:nvSpPr>
          <p:cNvPr id="2" name="TextBox 1"/>
          <p:cNvSpPr txBox="1"/>
          <p:nvPr/>
        </p:nvSpPr>
        <p:spPr>
          <a:xfrm>
            <a:off x="914398" y="246185"/>
            <a:ext cx="10568356" cy="769441"/>
          </a:xfrm>
          <a:prstGeom prst="rect">
            <a:avLst/>
          </a:prstGeom>
          <a:noFill/>
        </p:spPr>
        <p:txBody>
          <a:bodyPr wrap="square" rtlCol="0">
            <a:spAutoFit/>
          </a:bodyPr>
          <a:lstStyle/>
          <a:p>
            <a:r>
              <a:rPr lang="en-US" sz="4400" dirty="0" smtClean="0"/>
              <a:t>Exercise #1 – </a:t>
            </a:r>
            <a:r>
              <a:rPr lang="en-US" sz="4400" dirty="0" err="1" smtClean="0"/>
              <a:t>Refix</a:t>
            </a:r>
            <a:r>
              <a:rPr lang="en-US" sz="4400" dirty="0" smtClean="0"/>
              <a:t> Your Focus</a:t>
            </a:r>
            <a:endParaRPr lang="en-US" sz="4400" dirty="0"/>
          </a:p>
        </p:txBody>
      </p:sp>
    </p:spTree>
    <p:extLst>
      <p:ext uri="{BB962C8B-B14F-4D97-AF65-F5344CB8AC3E}">
        <p14:creationId xmlns:p14="http://schemas.microsoft.com/office/powerpoint/2010/main" val="31787247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30823" y="1354014"/>
            <a:ext cx="10928839" cy="4401205"/>
          </a:xfrm>
          <a:prstGeom prst="rect">
            <a:avLst/>
          </a:prstGeom>
          <a:noFill/>
        </p:spPr>
        <p:txBody>
          <a:bodyPr wrap="square" rtlCol="0">
            <a:spAutoFit/>
          </a:bodyPr>
          <a:lstStyle/>
          <a:p>
            <a:r>
              <a:rPr lang="en-US" sz="4000" i="1" dirty="0" smtClean="0"/>
              <a:t>Therefore</a:t>
            </a:r>
            <a:r>
              <a:rPr lang="en-US" sz="4000" i="1" dirty="0"/>
              <a:t>, </a:t>
            </a:r>
            <a:r>
              <a:rPr lang="en-US" sz="4000" i="1" dirty="0" smtClean="0"/>
              <a:t>… </a:t>
            </a:r>
            <a:r>
              <a:rPr lang="en-US" sz="4000" i="1" dirty="0"/>
              <a:t>fix your hope completely on the grace to be brought to you at the revelation of Jesus </a:t>
            </a:r>
            <a:r>
              <a:rPr lang="en-US" sz="4000" i="1" dirty="0" smtClean="0"/>
              <a:t>Christ</a:t>
            </a:r>
            <a:r>
              <a:rPr lang="en-US" sz="4000" dirty="0" smtClean="0"/>
              <a:t> </a:t>
            </a:r>
            <a:r>
              <a:rPr lang="en-US" sz="4000" dirty="0"/>
              <a:t>(1 Peter </a:t>
            </a:r>
            <a:r>
              <a:rPr lang="en-US" sz="4000" dirty="0" smtClean="0"/>
              <a:t>1:13).</a:t>
            </a:r>
            <a:endParaRPr lang="en-US" sz="4000" dirty="0"/>
          </a:p>
          <a:p>
            <a:endParaRPr lang="en-US" sz="4000" dirty="0"/>
          </a:p>
          <a:p>
            <a:r>
              <a:rPr lang="en-US" sz="4000" i="1" dirty="0" smtClean="0"/>
              <a:t>“</a:t>
            </a:r>
            <a:r>
              <a:rPr lang="en-US" sz="4000" i="1" dirty="0"/>
              <a:t>Behold, I am coming quickly, and My reward is with Me, to render to every man according to what he has </a:t>
            </a:r>
            <a:r>
              <a:rPr lang="en-US" sz="4000" i="1" dirty="0" smtClean="0"/>
              <a:t>done</a:t>
            </a:r>
            <a:r>
              <a:rPr lang="en-US" sz="4000" dirty="0" smtClean="0"/>
              <a:t>” </a:t>
            </a:r>
            <a:r>
              <a:rPr lang="en-US" sz="4000" dirty="0"/>
              <a:t>(Revelation </a:t>
            </a:r>
            <a:r>
              <a:rPr lang="en-US" sz="4000" dirty="0" smtClean="0"/>
              <a:t>22:12).</a:t>
            </a:r>
            <a:endParaRPr lang="en-US" sz="4000" dirty="0"/>
          </a:p>
        </p:txBody>
      </p:sp>
      <p:sp>
        <p:nvSpPr>
          <p:cNvPr id="2" name="TextBox 1"/>
          <p:cNvSpPr txBox="1"/>
          <p:nvPr/>
        </p:nvSpPr>
        <p:spPr>
          <a:xfrm>
            <a:off x="914398" y="246185"/>
            <a:ext cx="10568356" cy="769441"/>
          </a:xfrm>
          <a:prstGeom prst="rect">
            <a:avLst/>
          </a:prstGeom>
          <a:noFill/>
        </p:spPr>
        <p:txBody>
          <a:bodyPr wrap="square" rtlCol="0">
            <a:spAutoFit/>
          </a:bodyPr>
          <a:lstStyle/>
          <a:p>
            <a:r>
              <a:rPr lang="en-US" sz="4400" dirty="0" smtClean="0"/>
              <a:t>Exercise #2 – See the Finish Line</a:t>
            </a:r>
            <a:endParaRPr lang="en-US" sz="4400" dirty="0"/>
          </a:p>
        </p:txBody>
      </p:sp>
    </p:spTree>
    <p:extLst>
      <p:ext uri="{BB962C8B-B14F-4D97-AF65-F5344CB8AC3E}">
        <p14:creationId xmlns:p14="http://schemas.microsoft.com/office/powerpoint/2010/main" val="29020363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30823" y="1354014"/>
            <a:ext cx="10928839" cy="4154984"/>
          </a:xfrm>
          <a:prstGeom prst="rect">
            <a:avLst/>
          </a:prstGeom>
          <a:noFill/>
        </p:spPr>
        <p:txBody>
          <a:bodyPr wrap="square" rtlCol="0">
            <a:spAutoFit/>
          </a:bodyPr>
          <a:lstStyle/>
          <a:p>
            <a:r>
              <a:rPr lang="en-US" sz="4400" i="1" dirty="0" smtClean="0"/>
              <a:t>But </a:t>
            </a:r>
            <a:r>
              <a:rPr lang="en-US" sz="4400" i="1" dirty="0"/>
              <a:t>we do not want you to be uninformed, brethren, about those who are asleep, so that you will not grieve as do the rest who have no hope. For if we believe that Jesus died and rose again, even so God will bring with Him those who have fallen asleep in Jesus</a:t>
            </a:r>
            <a:r>
              <a:rPr lang="en-US" sz="4400" i="1" dirty="0" smtClean="0"/>
              <a:t>.</a:t>
            </a:r>
            <a:endParaRPr lang="en-US" sz="4400" dirty="0"/>
          </a:p>
        </p:txBody>
      </p:sp>
      <p:sp>
        <p:nvSpPr>
          <p:cNvPr id="2" name="TextBox 1"/>
          <p:cNvSpPr txBox="1"/>
          <p:nvPr/>
        </p:nvSpPr>
        <p:spPr>
          <a:xfrm>
            <a:off x="914398" y="246185"/>
            <a:ext cx="10568356" cy="769441"/>
          </a:xfrm>
          <a:prstGeom prst="rect">
            <a:avLst/>
          </a:prstGeom>
          <a:noFill/>
        </p:spPr>
        <p:txBody>
          <a:bodyPr wrap="square" rtlCol="0">
            <a:spAutoFit/>
          </a:bodyPr>
          <a:lstStyle/>
          <a:p>
            <a:r>
              <a:rPr lang="en-US" sz="4400" dirty="0" smtClean="0"/>
              <a:t>More Detail from Paul: 1 Thess. 4:13-18</a:t>
            </a:r>
            <a:endParaRPr lang="en-US" sz="4400" dirty="0"/>
          </a:p>
        </p:txBody>
      </p:sp>
    </p:spTree>
    <p:extLst>
      <p:ext uri="{BB962C8B-B14F-4D97-AF65-F5344CB8AC3E}">
        <p14:creationId xmlns:p14="http://schemas.microsoft.com/office/powerpoint/2010/main" val="20148986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30823" y="1354014"/>
            <a:ext cx="10928839" cy="4832092"/>
          </a:xfrm>
          <a:prstGeom prst="rect">
            <a:avLst/>
          </a:prstGeom>
          <a:noFill/>
        </p:spPr>
        <p:txBody>
          <a:bodyPr wrap="square" rtlCol="0">
            <a:spAutoFit/>
          </a:bodyPr>
          <a:lstStyle/>
          <a:p>
            <a:r>
              <a:rPr lang="en-US" sz="4400" i="1" dirty="0" smtClean="0"/>
              <a:t>For </a:t>
            </a:r>
            <a:r>
              <a:rPr lang="en-US" sz="4400" i="1" dirty="0"/>
              <a:t>this we say to you by the word of the Lord, that we who are alive and remain until the coming of the Lord, will not precede those who have fallen asleep. For the Lord Himself will descend from heaven with a shout, with the voice of the archangel and with the trumpet of God, and the dead in Christ will rise first</a:t>
            </a:r>
            <a:r>
              <a:rPr lang="en-US" sz="4400" i="1" dirty="0" smtClean="0"/>
              <a:t>.</a:t>
            </a:r>
            <a:endParaRPr lang="en-US" sz="4400" dirty="0"/>
          </a:p>
        </p:txBody>
      </p:sp>
      <p:sp>
        <p:nvSpPr>
          <p:cNvPr id="2" name="TextBox 1"/>
          <p:cNvSpPr txBox="1"/>
          <p:nvPr/>
        </p:nvSpPr>
        <p:spPr>
          <a:xfrm>
            <a:off x="914398" y="246185"/>
            <a:ext cx="10568356" cy="769441"/>
          </a:xfrm>
          <a:prstGeom prst="rect">
            <a:avLst/>
          </a:prstGeom>
          <a:noFill/>
        </p:spPr>
        <p:txBody>
          <a:bodyPr wrap="square" rtlCol="0">
            <a:spAutoFit/>
          </a:bodyPr>
          <a:lstStyle/>
          <a:p>
            <a:r>
              <a:rPr lang="en-US" sz="4400" dirty="0" smtClean="0"/>
              <a:t>More Detail: 1 Thess. 4:13-18</a:t>
            </a:r>
            <a:endParaRPr lang="en-US" sz="4400" dirty="0"/>
          </a:p>
        </p:txBody>
      </p:sp>
    </p:spTree>
    <p:extLst>
      <p:ext uri="{BB962C8B-B14F-4D97-AF65-F5344CB8AC3E}">
        <p14:creationId xmlns:p14="http://schemas.microsoft.com/office/powerpoint/2010/main" val="30885231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0615" y="620102"/>
            <a:ext cx="10515600" cy="1325563"/>
          </a:xfrm>
        </p:spPr>
        <p:txBody>
          <a:bodyPr>
            <a:normAutofit/>
          </a:bodyPr>
          <a:lstStyle/>
          <a:p>
            <a:r>
              <a:rPr lang="en-US" sz="4400" b="1" dirty="0" smtClean="0"/>
              <a:t>One Way:</a:t>
            </a:r>
            <a:r>
              <a:rPr lang="en-US" sz="4400" dirty="0" smtClean="0"/>
              <a:t> Trust Him for direction and your destiny. He provides perfect laser-guidance. </a:t>
            </a:r>
            <a:endParaRPr lang="en-US" sz="4400" dirty="0"/>
          </a:p>
        </p:txBody>
      </p:sp>
      <p:sp>
        <p:nvSpPr>
          <p:cNvPr id="3" name="Content Placeholder 2"/>
          <p:cNvSpPr>
            <a:spLocks noGrp="1"/>
          </p:cNvSpPr>
          <p:nvPr>
            <p:ph idx="1"/>
          </p:nvPr>
        </p:nvSpPr>
        <p:spPr>
          <a:xfrm>
            <a:off x="1040869" y="2555385"/>
            <a:ext cx="10233800" cy="3836621"/>
          </a:xfrm>
        </p:spPr>
        <p:txBody>
          <a:bodyPr>
            <a:normAutofit/>
          </a:bodyPr>
          <a:lstStyle/>
          <a:p>
            <a:pPr>
              <a:spcAft>
                <a:spcPts val="1200"/>
              </a:spcAft>
            </a:pPr>
            <a:r>
              <a:rPr lang="en-US" sz="4400" dirty="0">
                <a:solidFill>
                  <a:schemeClr val="tx1"/>
                </a:solidFill>
              </a:rPr>
              <a:t>He is our perfect way </a:t>
            </a:r>
            <a:r>
              <a:rPr lang="en-US" sz="4400" b="1" dirty="0">
                <a:solidFill>
                  <a:schemeClr val="tx1"/>
                </a:solidFill>
              </a:rPr>
              <a:t>marker</a:t>
            </a:r>
            <a:r>
              <a:rPr lang="en-US" sz="4400" dirty="0">
                <a:solidFill>
                  <a:schemeClr val="tx1"/>
                </a:solidFill>
              </a:rPr>
              <a:t> and perfect way </a:t>
            </a:r>
            <a:r>
              <a:rPr lang="en-US" sz="4400" b="1" dirty="0">
                <a:solidFill>
                  <a:schemeClr val="tx1"/>
                </a:solidFill>
              </a:rPr>
              <a:t>maker</a:t>
            </a:r>
            <a:r>
              <a:rPr lang="en-US" sz="4400" dirty="0">
                <a:solidFill>
                  <a:schemeClr val="tx1"/>
                </a:solidFill>
              </a:rPr>
              <a:t>.</a:t>
            </a:r>
          </a:p>
          <a:p>
            <a:pPr>
              <a:spcAft>
                <a:spcPts val="1200"/>
              </a:spcAft>
            </a:pPr>
            <a:r>
              <a:rPr lang="en-US" sz="4400" dirty="0">
                <a:solidFill>
                  <a:schemeClr val="tx1"/>
                </a:solidFill>
              </a:rPr>
              <a:t>Exercise </a:t>
            </a:r>
            <a:r>
              <a:rPr lang="en-US" sz="4400" dirty="0" smtClean="0">
                <a:solidFill>
                  <a:schemeClr val="tx1"/>
                </a:solidFill>
              </a:rPr>
              <a:t>1: When in a fog, affirm </a:t>
            </a:r>
            <a:r>
              <a:rPr lang="en-US" sz="4400" dirty="0">
                <a:solidFill>
                  <a:schemeClr val="tx1"/>
                </a:solidFill>
              </a:rPr>
              <a:t>what you </a:t>
            </a:r>
            <a:r>
              <a:rPr lang="en-US" sz="4400" dirty="0" smtClean="0">
                <a:solidFill>
                  <a:schemeClr val="tx1"/>
                </a:solidFill>
              </a:rPr>
              <a:t>know about Him = </a:t>
            </a:r>
            <a:r>
              <a:rPr lang="en-US" sz="4400" dirty="0">
                <a:solidFill>
                  <a:schemeClr val="tx1"/>
                </a:solidFill>
              </a:rPr>
              <a:t>follow the tail-lights.</a:t>
            </a:r>
            <a:endParaRPr lang="en-US" sz="4400" dirty="0"/>
          </a:p>
        </p:txBody>
      </p:sp>
    </p:spTree>
    <p:extLst>
      <p:ext uri="{BB962C8B-B14F-4D97-AF65-F5344CB8AC3E}">
        <p14:creationId xmlns:p14="http://schemas.microsoft.com/office/powerpoint/2010/main" val="13960326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30823" y="1354014"/>
            <a:ext cx="10928839" cy="3477875"/>
          </a:xfrm>
          <a:prstGeom prst="rect">
            <a:avLst/>
          </a:prstGeom>
          <a:noFill/>
        </p:spPr>
        <p:txBody>
          <a:bodyPr wrap="square" rtlCol="0">
            <a:spAutoFit/>
          </a:bodyPr>
          <a:lstStyle/>
          <a:p>
            <a:r>
              <a:rPr lang="en-US" sz="4400" i="1" dirty="0" smtClean="0"/>
              <a:t>Then </a:t>
            </a:r>
            <a:r>
              <a:rPr lang="en-US" sz="4400" i="1" dirty="0"/>
              <a:t>we who are alive and remain will be caught up together with them in the clouds to meet the Lord in the air, and so we shall always be with the Lord. Therefore comfort one another with these </a:t>
            </a:r>
            <a:r>
              <a:rPr lang="en-US" sz="4400" i="1" dirty="0" smtClean="0"/>
              <a:t>words</a:t>
            </a:r>
            <a:r>
              <a:rPr lang="en-US" sz="4400" dirty="0" smtClean="0"/>
              <a:t>.</a:t>
            </a:r>
          </a:p>
        </p:txBody>
      </p:sp>
      <p:sp>
        <p:nvSpPr>
          <p:cNvPr id="2" name="TextBox 1"/>
          <p:cNvSpPr txBox="1"/>
          <p:nvPr/>
        </p:nvSpPr>
        <p:spPr>
          <a:xfrm>
            <a:off x="914398" y="246185"/>
            <a:ext cx="10568356" cy="769441"/>
          </a:xfrm>
          <a:prstGeom prst="rect">
            <a:avLst/>
          </a:prstGeom>
          <a:noFill/>
        </p:spPr>
        <p:txBody>
          <a:bodyPr wrap="square" rtlCol="0">
            <a:spAutoFit/>
          </a:bodyPr>
          <a:lstStyle/>
          <a:p>
            <a:r>
              <a:rPr lang="en-US" sz="4400" dirty="0" smtClean="0"/>
              <a:t>More Detail: 1 Thess. 4:13-18</a:t>
            </a:r>
            <a:endParaRPr lang="en-US" sz="4400" dirty="0"/>
          </a:p>
        </p:txBody>
      </p:sp>
    </p:spTree>
    <p:extLst>
      <p:ext uri="{BB962C8B-B14F-4D97-AF65-F5344CB8AC3E}">
        <p14:creationId xmlns:p14="http://schemas.microsoft.com/office/powerpoint/2010/main" val="18444939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28894"/>
            <a:ext cx="10515600" cy="1325563"/>
          </a:xfrm>
        </p:spPr>
        <p:txBody>
          <a:bodyPr>
            <a:noAutofit/>
          </a:bodyPr>
          <a:lstStyle/>
          <a:p>
            <a:r>
              <a:rPr lang="en-US" sz="4400" b="1" dirty="0" smtClean="0"/>
              <a:t>One Truth:</a:t>
            </a:r>
            <a:r>
              <a:rPr lang="en-US" sz="4400" dirty="0" smtClean="0"/>
              <a:t> </a:t>
            </a:r>
            <a:r>
              <a:rPr lang="en-US" sz="4400" dirty="0"/>
              <a:t>Align your words and deeds to His Word. </a:t>
            </a:r>
            <a:r>
              <a:rPr lang="en-US" sz="4400" dirty="0" smtClean="0"/>
              <a:t>Truth driven living yields </a:t>
            </a:r>
            <a:r>
              <a:rPr lang="en-US" sz="4400" b="1" dirty="0" smtClean="0"/>
              <a:t>leveraged results!</a:t>
            </a:r>
            <a:endParaRPr lang="en-US" sz="4400" b="1" dirty="0"/>
          </a:p>
        </p:txBody>
      </p:sp>
      <p:sp>
        <p:nvSpPr>
          <p:cNvPr id="3" name="Content Placeholder 2"/>
          <p:cNvSpPr>
            <a:spLocks noGrp="1"/>
          </p:cNvSpPr>
          <p:nvPr>
            <p:ph idx="1"/>
          </p:nvPr>
        </p:nvSpPr>
        <p:spPr>
          <a:xfrm>
            <a:off x="1120000" y="2863117"/>
            <a:ext cx="10233800" cy="2895844"/>
          </a:xfrm>
        </p:spPr>
        <p:txBody>
          <a:bodyPr>
            <a:normAutofit lnSpcReduction="10000"/>
          </a:bodyPr>
          <a:lstStyle/>
          <a:p>
            <a:pPr>
              <a:spcAft>
                <a:spcPts val="1200"/>
              </a:spcAft>
            </a:pPr>
            <a:r>
              <a:rPr lang="en-US" sz="4400" dirty="0">
                <a:solidFill>
                  <a:schemeClr val="tx1"/>
                </a:solidFill>
              </a:rPr>
              <a:t>Exercise 1: Internalize the Word</a:t>
            </a:r>
          </a:p>
          <a:p>
            <a:pPr>
              <a:spcAft>
                <a:spcPts val="1200"/>
              </a:spcAft>
            </a:pPr>
            <a:r>
              <a:rPr lang="en-US" sz="4400" dirty="0">
                <a:solidFill>
                  <a:schemeClr val="tx1"/>
                </a:solidFill>
              </a:rPr>
              <a:t>Exercise 2: Screen Chatter to Study Truth</a:t>
            </a:r>
          </a:p>
          <a:p>
            <a:pPr>
              <a:spcAft>
                <a:spcPts val="1200"/>
              </a:spcAft>
            </a:pPr>
            <a:r>
              <a:rPr lang="en-US" sz="4400" dirty="0">
                <a:solidFill>
                  <a:schemeClr val="tx1"/>
                </a:solidFill>
              </a:rPr>
              <a:t>Exercise 3: Receive God’s Word as His personal letter to you.</a:t>
            </a:r>
            <a:endParaRPr lang="en-US" sz="4400" dirty="0"/>
          </a:p>
        </p:txBody>
      </p:sp>
    </p:spTree>
    <p:extLst>
      <p:ext uri="{BB962C8B-B14F-4D97-AF65-F5344CB8AC3E}">
        <p14:creationId xmlns:p14="http://schemas.microsoft.com/office/powerpoint/2010/main" val="2919489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6316" y="725610"/>
            <a:ext cx="10515600" cy="1325563"/>
          </a:xfrm>
        </p:spPr>
        <p:txBody>
          <a:bodyPr>
            <a:noAutofit/>
          </a:bodyPr>
          <a:lstStyle/>
          <a:p>
            <a:r>
              <a:rPr lang="en-US" sz="4400" b="1" dirty="0" smtClean="0"/>
              <a:t>One Life</a:t>
            </a:r>
            <a:r>
              <a:rPr lang="en-US" sz="4400" dirty="0" smtClean="0"/>
              <a:t>: Embrace Jesus as your sole source of light and life. Life powered by Jesus overcomes the darkness. </a:t>
            </a:r>
            <a:endParaRPr lang="en-US" sz="4400" dirty="0"/>
          </a:p>
        </p:txBody>
      </p:sp>
      <p:sp>
        <p:nvSpPr>
          <p:cNvPr id="3" name="Content Placeholder 2"/>
          <p:cNvSpPr>
            <a:spLocks noGrp="1"/>
          </p:cNvSpPr>
          <p:nvPr>
            <p:ph idx="1"/>
          </p:nvPr>
        </p:nvSpPr>
        <p:spPr>
          <a:xfrm>
            <a:off x="1120000" y="3138854"/>
            <a:ext cx="10233800" cy="3249124"/>
          </a:xfrm>
        </p:spPr>
        <p:txBody>
          <a:bodyPr>
            <a:normAutofit/>
          </a:bodyPr>
          <a:lstStyle/>
          <a:p>
            <a:pPr marL="0" indent="0">
              <a:spcAft>
                <a:spcPts val="1200"/>
              </a:spcAft>
              <a:buNone/>
            </a:pPr>
            <a:r>
              <a:rPr lang="en-US" sz="4400" dirty="0" smtClean="0">
                <a:solidFill>
                  <a:schemeClr val="tx1"/>
                </a:solidFill>
              </a:rPr>
              <a:t>First Exercise: Establish an ongoing faith connection to Jesus as Savior.</a:t>
            </a:r>
            <a:endParaRPr lang="en-US" sz="4400" dirty="0"/>
          </a:p>
        </p:txBody>
      </p:sp>
    </p:spTree>
    <p:extLst>
      <p:ext uri="{BB962C8B-B14F-4D97-AF65-F5344CB8AC3E}">
        <p14:creationId xmlns:p14="http://schemas.microsoft.com/office/powerpoint/2010/main" val="29404047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7523" y="945417"/>
            <a:ext cx="10515600" cy="1325563"/>
          </a:xfrm>
        </p:spPr>
        <p:txBody>
          <a:bodyPr>
            <a:noAutofit/>
          </a:bodyPr>
          <a:lstStyle/>
          <a:p>
            <a:r>
              <a:rPr lang="en-US" sz="4400" b="1" dirty="0" smtClean="0"/>
              <a:t>One Mission:</a:t>
            </a:r>
            <a:r>
              <a:rPr lang="en-US" sz="4400" dirty="0" smtClean="0"/>
              <a:t> Devote your life to advancing the disciple-making mission Jesus began. We can bear fruit that grows trees that grow forests.</a:t>
            </a:r>
            <a:endParaRPr lang="en-US" sz="4400" b="1" dirty="0"/>
          </a:p>
        </p:txBody>
      </p:sp>
      <p:sp>
        <p:nvSpPr>
          <p:cNvPr id="3" name="Content Placeholder 2"/>
          <p:cNvSpPr>
            <a:spLocks noGrp="1"/>
          </p:cNvSpPr>
          <p:nvPr>
            <p:ph idx="1"/>
          </p:nvPr>
        </p:nvSpPr>
        <p:spPr>
          <a:xfrm>
            <a:off x="1058454" y="3223601"/>
            <a:ext cx="10233800" cy="2895844"/>
          </a:xfrm>
        </p:spPr>
        <p:txBody>
          <a:bodyPr>
            <a:normAutofit/>
          </a:bodyPr>
          <a:lstStyle/>
          <a:p>
            <a:pPr>
              <a:spcAft>
                <a:spcPts val="1200"/>
              </a:spcAft>
            </a:pPr>
            <a:r>
              <a:rPr lang="en-US" sz="4400" dirty="0" smtClean="0">
                <a:solidFill>
                  <a:schemeClr val="tx1"/>
                </a:solidFill>
              </a:rPr>
              <a:t>Starting Exercise: Seek Your One – Initiate </a:t>
            </a:r>
            <a:r>
              <a:rPr lang="en-US" sz="4400" dirty="0">
                <a:solidFill>
                  <a:schemeClr val="tx1"/>
                </a:solidFill>
              </a:rPr>
              <a:t>conversations that help you discern where someone </a:t>
            </a:r>
            <a:r>
              <a:rPr lang="en-US" sz="4400" dirty="0" smtClean="0">
                <a:solidFill>
                  <a:schemeClr val="tx1"/>
                </a:solidFill>
              </a:rPr>
              <a:t>in your circle is </a:t>
            </a:r>
            <a:r>
              <a:rPr lang="en-US" sz="4400" dirty="0">
                <a:solidFill>
                  <a:schemeClr val="tx1"/>
                </a:solidFill>
              </a:rPr>
              <a:t>at </a:t>
            </a:r>
            <a:r>
              <a:rPr lang="en-US" sz="4400" dirty="0" smtClean="0">
                <a:solidFill>
                  <a:schemeClr val="tx1"/>
                </a:solidFill>
              </a:rPr>
              <a:t>spiritually.</a:t>
            </a:r>
            <a:endParaRPr lang="en-US" sz="4400" dirty="0"/>
          </a:p>
        </p:txBody>
      </p:sp>
    </p:spTree>
    <p:extLst>
      <p:ext uri="{BB962C8B-B14F-4D97-AF65-F5344CB8AC3E}">
        <p14:creationId xmlns:p14="http://schemas.microsoft.com/office/powerpoint/2010/main" val="39888260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81648"/>
            <a:ext cx="10515600" cy="1325563"/>
          </a:xfrm>
        </p:spPr>
        <p:txBody>
          <a:bodyPr>
            <a:noAutofit/>
          </a:bodyPr>
          <a:lstStyle/>
          <a:p>
            <a:r>
              <a:rPr lang="en-US" sz="4400" b="1" dirty="0" smtClean="0"/>
              <a:t>One Peace</a:t>
            </a:r>
            <a:r>
              <a:rPr lang="en-US" sz="4400" dirty="0" smtClean="0"/>
              <a:t>: Expect hate but don’t allow it to disturb your peace. We can use tribulation as a transformation asset.</a:t>
            </a:r>
            <a:endParaRPr lang="en-US" sz="4400" dirty="0"/>
          </a:p>
        </p:txBody>
      </p:sp>
      <p:sp>
        <p:nvSpPr>
          <p:cNvPr id="3" name="Content Placeholder 2"/>
          <p:cNvSpPr>
            <a:spLocks noGrp="1"/>
          </p:cNvSpPr>
          <p:nvPr>
            <p:ph idx="1"/>
          </p:nvPr>
        </p:nvSpPr>
        <p:spPr>
          <a:xfrm>
            <a:off x="1120000" y="2660894"/>
            <a:ext cx="10233800" cy="3317875"/>
          </a:xfrm>
        </p:spPr>
        <p:txBody>
          <a:bodyPr>
            <a:normAutofit fontScale="92500"/>
          </a:bodyPr>
          <a:lstStyle/>
          <a:p>
            <a:pPr>
              <a:spcAft>
                <a:spcPts val="1200"/>
              </a:spcAft>
            </a:pPr>
            <a:r>
              <a:rPr lang="en-US" sz="4400" dirty="0" smtClean="0">
                <a:solidFill>
                  <a:schemeClr val="tx1"/>
                </a:solidFill>
              </a:rPr>
              <a:t>Exercise 1</a:t>
            </a:r>
            <a:r>
              <a:rPr lang="en-US" sz="4400" dirty="0">
                <a:solidFill>
                  <a:schemeClr val="tx1"/>
                </a:solidFill>
              </a:rPr>
              <a:t>: </a:t>
            </a:r>
            <a:r>
              <a:rPr lang="en-US" sz="4400" dirty="0" smtClean="0">
                <a:solidFill>
                  <a:schemeClr val="tx1"/>
                </a:solidFill>
              </a:rPr>
              <a:t>Convert rejection into liberation (from bondage to the good opinion of men).</a:t>
            </a:r>
            <a:endParaRPr lang="en-US" sz="4400" dirty="0">
              <a:solidFill>
                <a:schemeClr val="tx1"/>
              </a:solidFill>
            </a:endParaRPr>
          </a:p>
          <a:p>
            <a:pPr>
              <a:spcAft>
                <a:spcPts val="1200"/>
              </a:spcAft>
            </a:pPr>
            <a:r>
              <a:rPr lang="en-US" sz="4400" dirty="0" smtClean="0">
                <a:solidFill>
                  <a:schemeClr val="tx1"/>
                </a:solidFill>
              </a:rPr>
              <a:t>Exercise 2: Use persecution as fuel for encouragement (that you </a:t>
            </a:r>
            <a:r>
              <a:rPr lang="en-US" sz="4400" dirty="0">
                <a:solidFill>
                  <a:schemeClr val="tx1"/>
                </a:solidFill>
              </a:rPr>
              <a:t>are the real </a:t>
            </a:r>
            <a:r>
              <a:rPr lang="en-US" sz="4400" dirty="0" smtClean="0">
                <a:solidFill>
                  <a:schemeClr val="tx1"/>
                </a:solidFill>
              </a:rPr>
              <a:t>deal)!</a:t>
            </a:r>
            <a:endParaRPr lang="en-US" sz="4400" dirty="0"/>
          </a:p>
        </p:txBody>
      </p:sp>
    </p:spTree>
    <p:extLst>
      <p:ext uri="{BB962C8B-B14F-4D97-AF65-F5344CB8AC3E}">
        <p14:creationId xmlns:p14="http://schemas.microsoft.com/office/powerpoint/2010/main" val="34344641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26477" y="1169375"/>
            <a:ext cx="10146323" cy="4985980"/>
          </a:xfrm>
          <a:prstGeom prst="rect">
            <a:avLst/>
          </a:prstGeom>
          <a:noFill/>
        </p:spPr>
        <p:txBody>
          <a:bodyPr wrap="square" rtlCol="0">
            <a:spAutoFit/>
          </a:bodyPr>
          <a:lstStyle/>
          <a:p>
            <a:pPr>
              <a:spcAft>
                <a:spcPts val="1200"/>
              </a:spcAft>
            </a:pPr>
            <a:r>
              <a:rPr lang="en-US" sz="4400" i="1" dirty="0"/>
              <a:t>“You have said, ‘It is vain to serve God; and what profit is it that we have kept His charge, and that we have walked in mourning before the Lord of hosts?’”</a:t>
            </a:r>
            <a:r>
              <a:rPr lang="en-US" sz="4400" dirty="0"/>
              <a:t> (Malachi 3:14</a:t>
            </a:r>
            <a:r>
              <a:rPr lang="en-US" sz="4400" dirty="0" smtClean="0"/>
              <a:t>).</a:t>
            </a:r>
          </a:p>
          <a:p>
            <a:pPr marL="571500" indent="-571500">
              <a:spcAft>
                <a:spcPts val="1200"/>
              </a:spcAft>
              <a:buFont typeface="Arial" panose="020B0604020202020204" pitchFamily="34" charset="0"/>
              <a:buChar char="•"/>
            </a:pPr>
            <a:r>
              <a:rPr lang="en-US" sz="4400" dirty="0"/>
              <a:t>The eleven were about to face a </a:t>
            </a:r>
            <a:r>
              <a:rPr lang="en-US" sz="4400" dirty="0" smtClean="0"/>
              <a:t>similar faith </a:t>
            </a:r>
            <a:r>
              <a:rPr lang="en-US" sz="4400" dirty="0"/>
              <a:t>test</a:t>
            </a:r>
            <a:r>
              <a:rPr lang="en-US" sz="4400" dirty="0" smtClean="0"/>
              <a:t>.</a:t>
            </a:r>
            <a:endParaRPr lang="en-US" sz="4400" dirty="0"/>
          </a:p>
        </p:txBody>
      </p:sp>
      <p:sp>
        <p:nvSpPr>
          <p:cNvPr id="2" name="TextBox 1"/>
          <p:cNvSpPr txBox="1"/>
          <p:nvPr/>
        </p:nvSpPr>
        <p:spPr>
          <a:xfrm>
            <a:off x="914398" y="246185"/>
            <a:ext cx="10568356" cy="769441"/>
          </a:xfrm>
          <a:prstGeom prst="rect">
            <a:avLst/>
          </a:prstGeom>
          <a:noFill/>
        </p:spPr>
        <p:txBody>
          <a:bodyPr wrap="square" rtlCol="0">
            <a:spAutoFit/>
          </a:bodyPr>
          <a:lstStyle/>
          <a:p>
            <a:r>
              <a:rPr lang="en-US" sz="4400" dirty="0" smtClean="0"/>
              <a:t>Israel questioned the value of serving God.</a:t>
            </a:r>
            <a:r>
              <a:rPr lang="en-US" sz="4000" dirty="0" smtClean="0"/>
              <a:t> </a:t>
            </a:r>
            <a:endParaRPr lang="en-US" sz="4000" dirty="0"/>
          </a:p>
        </p:txBody>
      </p:sp>
    </p:spTree>
    <p:extLst>
      <p:ext uri="{BB962C8B-B14F-4D97-AF65-F5344CB8AC3E}">
        <p14:creationId xmlns:p14="http://schemas.microsoft.com/office/powerpoint/2010/main" val="3354715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30823" y="1354014"/>
            <a:ext cx="10928839" cy="5016758"/>
          </a:xfrm>
          <a:prstGeom prst="rect">
            <a:avLst/>
          </a:prstGeom>
          <a:noFill/>
        </p:spPr>
        <p:txBody>
          <a:bodyPr wrap="square" rtlCol="0">
            <a:spAutoFit/>
          </a:bodyPr>
          <a:lstStyle/>
          <a:p>
            <a:r>
              <a:rPr lang="en-US" sz="4000" dirty="0" smtClean="0"/>
              <a:t>“Jesus </a:t>
            </a:r>
            <a:r>
              <a:rPr lang="en-US" sz="4000" dirty="0"/>
              <a:t>had said He was going away (7:34; 8:21; 12:8, 35; 13:33), that He would die (12:32–33), that one of the Twelve was a traitor (13:21), that Peter would disown Him three times (13:38), that Satan was at work against all of them (Luke 22:31–32), and that all the disciples would fall away (Matt. 26:31). The cumulative weight of these revelations must have greatly </a:t>
            </a:r>
            <a:r>
              <a:rPr lang="en-US" sz="4000" dirty="0" smtClean="0"/>
              <a:t>distressed them.” – EA Blum.</a:t>
            </a:r>
            <a:endParaRPr lang="en-US" sz="4000" dirty="0"/>
          </a:p>
        </p:txBody>
      </p:sp>
      <p:sp>
        <p:nvSpPr>
          <p:cNvPr id="2" name="TextBox 1"/>
          <p:cNvSpPr txBox="1"/>
          <p:nvPr/>
        </p:nvSpPr>
        <p:spPr>
          <a:xfrm>
            <a:off x="914398" y="246185"/>
            <a:ext cx="10568356" cy="707886"/>
          </a:xfrm>
          <a:prstGeom prst="rect">
            <a:avLst/>
          </a:prstGeom>
          <a:noFill/>
        </p:spPr>
        <p:txBody>
          <a:bodyPr wrap="square" rtlCol="0">
            <a:spAutoFit/>
          </a:bodyPr>
          <a:lstStyle/>
          <a:p>
            <a:r>
              <a:rPr lang="en-US" sz="4000" dirty="0" smtClean="0"/>
              <a:t>Have we wasted three years of our lives?</a:t>
            </a:r>
            <a:endParaRPr lang="en-US" sz="4000" dirty="0"/>
          </a:p>
        </p:txBody>
      </p:sp>
    </p:spTree>
    <p:extLst>
      <p:ext uri="{BB962C8B-B14F-4D97-AF65-F5344CB8AC3E}">
        <p14:creationId xmlns:p14="http://schemas.microsoft.com/office/powerpoint/2010/main" val="3971851047"/>
      </p:ext>
    </p:extLst>
  </p:cSld>
  <p:clrMapOvr>
    <a:masterClrMapping/>
  </p:clrMapOvr>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Props1.xml><?xml version="1.0" encoding="utf-8"?>
<ds:datastoreItem xmlns:ds="http://schemas.openxmlformats.org/officeDocument/2006/customXml" ds:itemID="{F44B8C88-7AFD-4F93-AF50-E36A0AADA3C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F666C14-7219-46F1-8169-9E45DA110AD7}">
  <ds:schemaRefs>
    <ds:schemaRef ds:uri="http://schemas.microsoft.com/sharepoint/v3/contenttype/forms"/>
  </ds:schemaRefs>
</ds:datastoreItem>
</file>

<file path=customXml/itemProps3.xml><?xml version="1.0" encoding="utf-8"?>
<ds:datastoreItem xmlns:ds="http://schemas.openxmlformats.org/officeDocument/2006/customXml" ds:itemID="{CAC0CEB4-BFAC-4014-9B69-2CFFE0B783D9}">
  <ds:schemaRefs>
    <ds:schemaRef ds:uri="16c05727-aa75-4e4a-9b5f-8a80a1165891"/>
    <ds:schemaRef ds:uri="http://www.w3.org/XML/1998/namespace"/>
    <ds:schemaRef ds:uri="http://schemas.openxmlformats.org/package/2006/metadata/core-properties"/>
    <ds:schemaRef ds:uri="http://schemas.microsoft.com/office/2006/documentManagement/types"/>
    <ds:schemaRef ds:uri="http://purl.org/dc/terms/"/>
    <ds:schemaRef ds:uri="http://purl.org/dc/dcmitype/"/>
    <ds:schemaRef ds:uri="71af3243-3dd4-4a8d-8c0d-dd76da1f02a5"/>
    <ds:schemaRef ds:uri="http://schemas.microsoft.com/office/2006/metadata/properties"/>
    <ds:schemaRef ds:uri="http://purl.org/dc/elements/1.1/"/>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TM04033923[[fn=Depth]]</Template>
  <TotalTime>0</TotalTime>
  <Words>1931</Words>
  <Application>Microsoft Office PowerPoint</Application>
  <PresentationFormat>Widescreen</PresentationFormat>
  <Paragraphs>108</Paragraphs>
  <Slides>30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Calibri</vt:lpstr>
      <vt:lpstr>Corbel</vt:lpstr>
      <vt:lpstr>Depth</vt:lpstr>
      <vt:lpstr>PowerPoint Presentation</vt:lpstr>
      <vt:lpstr>One Heart: Obey Jesus because you love Him. Love rocket-propels obedience. </vt:lpstr>
      <vt:lpstr>One Way: Trust Him for direction and your destiny. He provides perfect laser-guidance. </vt:lpstr>
      <vt:lpstr>One Truth: Align your words and deeds to His Word. Truth driven living yields leveraged results!</vt:lpstr>
      <vt:lpstr>One Life: Embrace Jesus as your sole source of light and life. Life powered by Jesus overcomes the darkness. </vt:lpstr>
      <vt:lpstr>One Mission: Devote your life to advancing the disciple-making mission Jesus began. We can bear fruit that grows trees that grow forests.</vt:lpstr>
      <vt:lpstr>One Peace: Expect hate but don’t allow it to disturb your peace. We can use tribulation as a transformation asset.</vt:lpstr>
      <vt:lpstr>PowerPoint Presentation</vt:lpstr>
      <vt:lpstr>PowerPoint Presentation</vt:lpstr>
      <vt:lpstr>PowerPoint Presentation</vt:lpstr>
      <vt:lpstr>Exposition – John 14:1-6</vt:lpstr>
      <vt:lpstr>Exposition – John 14:1-6</vt:lpstr>
      <vt:lpstr>Exposition – John 14:1-6</vt:lpstr>
      <vt:lpstr>Exposition – John 14:1-6</vt:lpstr>
      <vt:lpstr>Exposition – John 14:1-6</vt:lpstr>
      <vt:lpstr>Exposition – John 14:1-6</vt:lpstr>
      <vt:lpstr>Exposition – John 14:1-6</vt:lpstr>
      <vt:lpstr>Exposition – John 14:1-6</vt:lpstr>
      <vt:lpstr>Exposition – John 14:1-6</vt:lpstr>
      <vt:lpstr>Exposition – John 14:1-6</vt:lpstr>
      <vt:lpstr>Exposition – John 14:1-6</vt:lpstr>
      <vt:lpstr>Exposition – John 14:1-6</vt:lpstr>
      <vt:lpstr>Exposition – John 14:1-6</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2021-08-17T17:07:11Z</dcterms:created>
  <dcterms:modified xsi:type="dcterms:W3CDTF">2021-10-13T03:52:36Z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