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435" r:id="rId2"/>
    <p:sldId id="438" r:id="rId3"/>
    <p:sldId id="439" r:id="rId4"/>
    <p:sldId id="440" r:id="rId5"/>
    <p:sldId id="441" r:id="rId6"/>
    <p:sldId id="442" r:id="rId7"/>
    <p:sldId id="443" r:id="rId8"/>
    <p:sldId id="444"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66" r:id="rId23"/>
    <p:sldId id="458" r:id="rId24"/>
    <p:sldId id="459" r:id="rId25"/>
    <p:sldId id="460" r:id="rId26"/>
    <p:sldId id="461" r:id="rId27"/>
    <p:sldId id="462" r:id="rId28"/>
    <p:sldId id="464" r:id="rId29"/>
  </p:sldIdLst>
  <p:sldSz cx="12188825" cy="6858000"/>
  <p:notesSz cx="9388475" cy="710247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29" autoAdjust="0"/>
  </p:normalViewPr>
  <p:slideViewPr>
    <p:cSldViewPr showGuides="1">
      <p:cViewPr varScale="1">
        <p:scale>
          <a:sx n="115" d="100"/>
          <a:sy n="115" d="100"/>
        </p:scale>
        <p:origin x="264" y="10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59088EAF-6ECA-4616-85EF-35AA19C641F3}" type="datetimeFigureOut">
              <a:rPr lang="en-US"/>
              <a:t>1/11/2022</a:t>
            </a:fld>
            <a:endParaRPr/>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17963" y="0"/>
            <a:ext cx="4068339" cy="355124"/>
          </a:xfrm>
          <a:prstGeom prst="rect">
            <a:avLst/>
          </a:prstGeom>
        </p:spPr>
        <p:txBody>
          <a:bodyPr vert="horz" lIns="94229" tIns="47114" rIns="94229" bIns="47114" rtlCol="0"/>
          <a:lstStyle>
            <a:lvl1pPr algn="r">
              <a:defRPr sz="1200"/>
            </a:lvl1pPr>
          </a:lstStyle>
          <a:p>
            <a:fld id="{3ABD2D7A-D230-4F91-BD59-0A39C2703BA8}" type="datetimeFigureOut">
              <a:rPr lang="en-US"/>
              <a:t>1/11/2022</a:t>
            </a:fld>
            <a:endParaRPr/>
          </a:p>
        </p:txBody>
      </p:sp>
      <p:sp>
        <p:nvSpPr>
          <p:cNvPr id="4" name="Slide Image Placeholder 3"/>
          <p:cNvSpPr>
            <a:spLocks noGrp="1" noRot="1" noChangeAspect="1"/>
          </p:cNvSpPr>
          <p:nvPr>
            <p:ph type="sldImg" idx="2"/>
          </p:nvPr>
        </p:nvSpPr>
        <p:spPr>
          <a:xfrm>
            <a:off x="2330450" y="533400"/>
            <a:ext cx="4729163" cy="2662238"/>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9" tIns="47114" rIns="94229" bIns="47114"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746119"/>
            <a:ext cx="4068339" cy="355124"/>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17963" y="6746119"/>
            <a:ext cx="4068339" cy="355124"/>
          </a:xfrm>
          <a:prstGeom prst="rect">
            <a:avLst/>
          </a:prstGeom>
        </p:spPr>
        <p:txBody>
          <a:bodyPr vert="horz" lIns="94229" tIns="47114" rIns="94229" bIns="47114"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Day after Israel Blew It</a:t>
            </a:r>
            <a:endParaRPr lang="en-US" dirty="0"/>
          </a:p>
        </p:txBody>
      </p:sp>
      <p:sp>
        <p:nvSpPr>
          <p:cNvPr id="3" name="Subtitle 2"/>
          <p:cNvSpPr>
            <a:spLocks noGrp="1"/>
          </p:cNvSpPr>
          <p:nvPr>
            <p:ph type="subTitle" idx="1"/>
          </p:nvPr>
        </p:nvSpPr>
        <p:spPr/>
        <p:txBody>
          <a:bodyPr>
            <a:normAutofit/>
          </a:bodyPr>
          <a:lstStyle/>
          <a:p>
            <a:r>
              <a:rPr lang="en-US" sz="3999" dirty="0"/>
              <a:t>Numbers 14:39-45</a:t>
            </a:r>
          </a:p>
        </p:txBody>
      </p:sp>
    </p:spTree>
    <p:extLst>
      <p:ext uri="{BB962C8B-B14F-4D97-AF65-F5344CB8AC3E}">
        <p14:creationId xmlns:p14="http://schemas.microsoft.com/office/powerpoint/2010/main" val="362507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428226"/>
            <a:ext cx="10442688" cy="4820174"/>
          </a:xfrm>
        </p:spPr>
        <p:txBody>
          <a:bodyPr>
            <a:noAutofit/>
          </a:bodyPr>
          <a:lstStyle/>
          <a:p>
            <a:pPr marL="0" indent="0">
              <a:spcAft>
                <a:spcPts val="1200"/>
              </a:spcAft>
              <a:buNone/>
            </a:pPr>
            <a:r>
              <a:rPr lang="en-US" sz="3999" i="1" dirty="0">
                <a:latin typeface="Calibri" panose="020F0502020204030204" pitchFamily="34" charset="0"/>
                <a:cs typeface="Calibri" panose="020F0502020204030204" pitchFamily="34" charset="0"/>
              </a:rPr>
              <a:t>That there be no immoral or godless person like Esau, who sold his own birthright for a single meal. For you know that even afterwards, when he desired to inherit the blessing, he was rejected, for </a:t>
            </a:r>
            <a:r>
              <a:rPr lang="en-US" sz="3999" b="1" i="1" dirty="0">
                <a:solidFill>
                  <a:srgbClr val="FFFF00"/>
                </a:solidFill>
                <a:latin typeface="Calibri" panose="020F0502020204030204" pitchFamily="34" charset="0"/>
                <a:cs typeface="Calibri" panose="020F0502020204030204" pitchFamily="34" charset="0"/>
              </a:rPr>
              <a:t>he found no place for repentance, </a:t>
            </a:r>
            <a:r>
              <a:rPr lang="en-US" sz="3999" i="1" dirty="0">
                <a:latin typeface="Calibri" panose="020F0502020204030204" pitchFamily="34" charset="0"/>
                <a:cs typeface="Calibri" panose="020F0502020204030204" pitchFamily="34" charset="0"/>
              </a:rPr>
              <a:t>though he sought for it with tears </a:t>
            </a:r>
            <a:r>
              <a:rPr lang="en-US" sz="3999" dirty="0"/>
              <a:t>(Heb. 12:16–17).</a:t>
            </a:r>
          </a:p>
        </p:txBody>
      </p:sp>
      <p:sp>
        <p:nvSpPr>
          <p:cNvPr id="7" name="Title 1"/>
          <p:cNvSpPr>
            <a:spLocks noGrp="1"/>
          </p:cNvSpPr>
          <p:nvPr>
            <p:ph type="title"/>
          </p:nvPr>
        </p:nvSpPr>
        <p:spPr>
          <a:xfrm>
            <a:off x="1141411" y="894"/>
            <a:ext cx="11047413" cy="970131"/>
          </a:xfrm>
        </p:spPr>
        <p:txBody>
          <a:bodyPr>
            <a:normAutofit/>
          </a:bodyPr>
          <a:lstStyle/>
          <a:p>
            <a:r>
              <a:rPr lang="en-US" dirty="0"/>
              <a:t>I.   The Trouble with Tears – 14:39</a:t>
            </a:r>
            <a:endParaRPr lang="en-US" sz="3999" dirty="0"/>
          </a:p>
        </p:txBody>
      </p:sp>
    </p:spTree>
    <p:extLst>
      <p:ext uri="{BB962C8B-B14F-4D97-AF65-F5344CB8AC3E}">
        <p14:creationId xmlns:p14="http://schemas.microsoft.com/office/powerpoint/2010/main" val="202396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163087"/>
            <a:ext cx="10442688" cy="5466313"/>
          </a:xfrm>
        </p:spPr>
        <p:txBody>
          <a:bodyPr>
            <a:noAutofit/>
          </a:bodyPr>
          <a:lstStyle/>
          <a:p>
            <a:pPr marL="0" indent="0">
              <a:spcAft>
                <a:spcPts val="1200"/>
              </a:spcAft>
              <a:buNone/>
            </a:pPr>
            <a:r>
              <a:rPr lang="en-US" sz="3999" i="1" dirty="0">
                <a:latin typeface="Calibri" panose="020F0502020204030204" pitchFamily="34" charset="0"/>
                <a:cs typeface="Calibri" panose="020F0502020204030204" pitchFamily="34" charset="0"/>
              </a:rPr>
              <a:t>I now rejoice, not that you were made sorrowful, but that </a:t>
            </a:r>
            <a:r>
              <a:rPr lang="en-US" sz="3999" b="1" i="1" dirty="0">
                <a:solidFill>
                  <a:srgbClr val="FFFF00"/>
                </a:solidFill>
                <a:latin typeface="Calibri" panose="020F0502020204030204" pitchFamily="34" charset="0"/>
                <a:cs typeface="Calibri" panose="020F0502020204030204" pitchFamily="34" charset="0"/>
              </a:rPr>
              <a:t>you were made sorrowful to the point of repentance;</a:t>
            </a:r>
            <a:r>
              <a:rPr lang="en-US" sz="3999" i="1" dirty="0">
                <a:latin typeface="Calibri" panose="020F0502020204030204" pitchFamily="34" charset="0"/>
                <a:cs typeface="Calibri" panose="020F0502020204030204" pitchFamily="34" charset="0"/>
              </a:rPr>
              <a:t> for you were made sorrowful according to the will of God, so that you might not suffer loss in anything through us</a:t>
            </a:r>
            <a:r>
              <a:rPr lang="en-US" sz="3999" dirty="0">
                <a:latin typeface="Calibri" panose="020F0502020204030204" pitchFamily="34" charset="0"/>
                <a:cs typeface="Calibri" panose="020F0502020204030204" pitchFamily="34" charset="0"/>
              </a:rPr>
              <a:t> (2 Cor. 7:9</a:t>
            </a:r>
            <a:r>
              <a:rPr lang="en-US" sz="3999" dirty="0" smtClean="0">
                <a:latin typeface="Calibri" panose="020F0502020204030204" pitchFamily="34" charset="0"/>
                <a:cs typeface="Calibri" panose="020F0502020204030204" pitchFamily="34" charset="0"/>
              </a:rPr>
              <a:t>).</a:t>
            </a:r>
          </a:p>
          <a:p>
            <a:pPr marL="0" indent="0">
              <a:spcAft>
                <a:spcPts val="1200"/>
              </a:spcAft>
              <a:buNone/>
            </a:pPr>
            <a:r>
              <a:rPr lang="en-US" sz="3999" dirty="0" smtClean="0">
                <a:latin typeface="Calibri" panose="020F0502020204030204" pitchFamily="34" charset="0"/>
                <a:cs typeface="Calibri" panose="020F0502020204030204" pitchFamily="34" charset="0"/>
              </a:rPr>
              <a:t>Here are tears that lead to repentance. These are tears worth celebrating! Sounds kind of like “Blessed are those who mourn.”</a:t>
            </a:r>
            <a:endParaRPr lang="en-US" sz="3999" dirty="0">
              <a:latin typeface="Calibri" panose="020F0502020204030204" pitchFamily="34" charset="0"/>
              <a:cs typeface="Calibri" panose="020F0502020204030204" pitchFamily="34" charset="0"/>
            </a:endParaRPr>
          </a:p>
        </p:txBody>
      </p:sp>
      <p:sp>
        <p:nvSpPr>
          <p:cNvPr id="7" name="Title 1"/>
          <p:cNvSpPr>
            <a:spLocks noGrp="1"/>
          </p:cNvSpPr>
          <p:nvPr>
            <p:ph type="title"/>
          </p:nvPr>
        </p:nvSpPr>
        <p:spPr>
          <a:xfrm>
            <a:off x="1141411" y="894"/>
            <a:ext cx="11047413" cy="970131"/>
          </a:xfrm>
        </p:spPr>
        <p:txBody>
          <a:bodyPr>
            <a:normAutofit/>
          </a:bodyPr>
          <a:lstStyle/>
          <a:p>
            <a:r>
              <a:rPr lang="en-US" dirty="0"/>
              <a:t>I.   The Trouble with Tears – 14:39</a:t>
            </a:r>
            <a:endParaRPr lang="en-US" sz="3999" dirty="0"/>
          </a:p>
        </p:txBody>
      </p:sp>
    </p:spTree>
    <p:extLst>
      <p:ext uri="{BB962C8B-B14F-4D97-AF65-F5344CB8AC3E}">
        <p14:creationId xmlns:p14="http://schemas.microsoft.com/office/powerpoint/2010/main" val="4164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1" y="894"/>
            <a:ext cx="10972801" cy="970131"/>
          </a:xfrm>
        </p:spPr>
        <p:txBody>
          <a:bodyPr>
            <a:normAutofit/>
          </a:bodyPr>
          <a:lstStyle/>
          <a:p>
            <a:r>
              <a:rPr lang="en-US" dirty="0"/>
              <a:t>Nineveh fast-tracked </a:t>
            </a:r>
            <a:r>
              <a:rPr lang="en-US" dirty="0" smtClean="0"/>
              <a:t>repentance </a:t>
            </a:r>
            <a:r>
              <a:rPr lang="en-US" dirty="0"/>
              <a:t>(Jonah 3)!</a:t>
            </a:r>
            <a:endParaRPr lang="en-US" sz="3999" dirty="0"/>
          </a:p>
        </p:txBody>
      </p:sp>
      <p:sp>
        <p:nvSpPr>
          <p:cNvPr id="3" name="Content Placeholder 2"/>
          <p:cNvSpPr>
            <a:spLocks noGrp="1"/>
          </p:cNvSpPr>
          <p:nvPr>
            <p:ph idx="1"/>
          </p:nvPr>
        </p:nvSpPr>
        <p:spPr>
          <a:xfrm>
            <a:off x="1370012" y="1395685"/>
            <a:ext cx="10442688" cy="4896374"/>
          </a:xfrm>
        </p:spPr>
        <p:txBody>
          <a:bodyPr>
            <a:noAutofit/>
          </a:bodyPr>
          <a:lstStyle/>
          <a:p>
            <a:pPr marL="0" indent="0">
              <a:spcAft>
                <a:spcPts val="1200"/>
              </a:spcAft>
              <a:buNone/>
            </a:pPr>
            <a:r>
              <a:rPr lang="en-US" sz="3999" i="1" dirty="0">
                <a:latin typeface="Calibri" panose="020F0502020204030204" pitchFamily="34" charset="0"/>
                <a:cs typeface="Calibri" panose="020F0502020204030204" pitchFamily="34" charset="0"/>
              </a:rPr>
              <a:t>When the word reached the king of Nineveh, he arose from his throne, laid aside his robe from him, covered himself with sackcloth and sat on the ashes. He issued a proclamation and it said, “In Nineveh by the decree of the king and his nobles: Do not let man, beast, herd, or flock taste a thing. Do not let them eat or drink water.</a:t>
            </a:r>
            <a:r>
              <a:rPr lang="en-US" sz="3599" dirty="0"/>
              <a:t> </a:t>
            </a:r>
          </a:p>
        </p:txBody>
      </p:sp>
    </p:spTree>
    <p:extLst>
      <p:ext uri="{BB962C8B-B14F-4D97-AF65-F5344CB8AC3E}">
        <p14:creationId xmlns:p14="http://schemas.microsoft.com/office/powerpoint/2010/main" val="347202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1" y="894"/>
            <a:ext cx="11201401" cy="970131"/>
          </a:xfrm>
        </p:spPr>
        <p:txBody>
          <a:bodyPr>
            <a:normAutofit/>
          </a:bodyPr>
          <a:lstStyle/>
          <a:p>
            <a:r>
              <a:rPr lang="en-US" dirty="0"/>
              <a:t>Nineveh fast-tracked it (Jonah 3)!</a:t>
            </a:r>
            <a:endParaRPr lang="en-US" sz="3999" dirty="0"/>
          </a:p>
        </p:txBody>
      </p:sp>
      <p:sp>
        <p:nvSpPr>
          <p:cNvPr id="3" name="Content Placeholder 2"/>
          <p:cNvSpPr>
            <a:spLocks noGrp="1"/>
          </p:cNvSpPr>
          <p:nvPr>
            <p:ph idx="1"/>
          </p:nvPr>
        </p:nvSpPr>
        <p:spPr>
          <a:xfrm>
            <a:off x="1446212" y="1428226"/>
            <a:ext cx="10366488" cy="4591574"/>
          </a:xfrm>
        </p:spPr>
        <p:txBody>
          <a:bodyPr>
            <a:noAutofit/>
          </a:bodyPr>
          <a:lstStyle/>
          <a:p>
            <a:pPr marL="0" indent="0">
              <a:spcAft>
                <a:spcPts val="1200"/>
              </a:spcAft>
              <a:buNone/>
            </a:pPr>
            <a:r>
              <a:rPr lang="en-US" sz="3999" i="1" dirty="0">
                <a:latin typeface="Calibri" panose="020F0502020204030204" pitchFamily="34" charset="0"/>
                <a:cs typeface="Calibri" panose="020F0502020204030204" pitchFamily="34" charset="0"/>
              </a:rPr>
              <a:t>“But both man and beast must be covered with sackcloth; and </a:t>
            </a:r>
            <a:r>
              <a:rPr lang="en-US" sz="3999" b="1" i="1" dirty="0">
                <a:solidFill>
                  <a:srgbClr val="FFFF00"/>
                </a:solidFill>
                <a:latin typeface="Calibri" panose="020F0502020204030204" pitchFamily="34" charset="0"/>
                <a:cs typeface="Calibri" panose="020F0502020204030204" pitchFamily="34" charset="0"/>
              </a:rPr>
              <a:t>let men call on God earnestly that each may turn from his wicked way and from the violence which is in his hands</a:t>
            </a:r>
            <a:r>
              <a:rPr lang="en-US" sz="3999" i="1" dirty="0">
                <a:latin typeface="Calibri" panose="020F0502020204030204" pitchFamily="34" charset="0"/>
                <a:cs typeface="Calibri" panose="020F0502020204030204" pitchFamily="34" charset="0"/>
              </a:rPr>
              <a:t>. Who knows, God may turn and relent and withdraw His burning anger so that we will not perish.” </a:t>
            </a:r>
            <a:endParaRPr lang="en-US" sz="3999" i="1" dirty="0" smtClean="0">
              <a:latin typeface="Calibri" panose="020F0502020204030204" pitchFamily="34" charset="0"/>
              <a:cs typeface="Calibri" panose="020F0502020204030204" pitchFamily="34" charset="0"/>
            </a:endParaRPr>
          </a:p>
          <a:p>
            <a:pPr marL="0" indent="0">
              <a:spcAft>
                <a:spcPts val="1200"/>
              </a:spcAft>
              <a:buNone/>
            </a:pPr>
            <a:r>
              <a:rPr lang="en-US" sz="3999" dirty="0" smtClean="0">
                <a:latin typeface="Calibri" panose="020F0502020204030204" pitchFamily="34" charset="0"/>
                <a:cs typeface="Calibri" panose="020F0502020204030204" pitchFamily="34" charset="0"/>
              </a:rPr>
              <a:t>What would it be like to witness this?</a:t>
            </a:r>
            <a:endParaRPr lang="en-US" sz="3999"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943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94"/>
            <a:ext cx="12188826" cy="970131"/>
          </a:xfrm>
        </p:spPr>
        <p:txBody>
          <a:bodyPr>
            <a:normAutofit/>
          </a:bodyPr>
          <a:lstStyle/>
          <a:p>
            <a:r>
              <a:rPr lang="en-US" dirty="0"/>
              <a:t>Nineveh fast-tracked it (Jonah 3)!</a:t>
            </a:r>
            <a:endParaRPr lang="en-US" sz="3999" dirty="0"/>
          </a:p>
        </p:txBody>
      </p:sp>
      <p:sp>
        <p:nvSpPr>
          <p:cNvPr id="3" name="Content Placeholder 2"/>
          <p:cNvSpPr>
            <a:spLocks noGrp="1"/>
          </p:cNvSpPr>
          <p:nvPr>
            <p:ph idx="1"/>
          </p:nvPr>
        </p:nvSpPr>
        <p:spPr>
          <a:xfrm>
            <a:off x="1370012" y="1187279"/>
            <a:ext cx="9957284" cy="2927521"/>
          </a:xfrm>
        </p:spPr>
        <p:txBody>
          <a:bodyPr>
            <a:noAutofit/>
          </a:bodyPr>
          <a:lstStyle/>
          <a:p>
            <a:pPr marL="0" indent="0">
              <a:spcAft>
                <a:spcPts val="1200"/>
              </a:spcAft>
              <a:buNone/>
            </a:pPr>
            <a:endParaRPr lang="en-US" sz="3999" i="1" dirty="0" smtClean="0">
              <a:latin typeface="Calibri" panose="020F0502020204030204" pitchFamily="34" charset="0"/>
              <a:cs typeface="Calibri" panose="020F0502020204030204" pitchFamily="34" charset="0"/>
            </a:endParaRPr>
          </a:p>
          <a:p>
            <a:pPr marL="0" indent="0">
              <a:spcAft>
                <a:spcPts val="1200"/>
              </a:spcAft>
              <a:buNone/>
            </a:pPr>
            <a:endParaRPr lang="en-US" sz="3999" i="1" dirty="0">
              <a:latin typeface="Calibri" panose="020F0502020204030204" pitchFamily="34" charset="0"/>
              <a:cs typeface="Calibri" panose="020F0502020204030204" pitchFamily="34" charset="0"/>
            </a:endParaRPr>
          </a:p>
        </p:txBody>
      </p:sp>
      <p:sp>
        <p:nvSpPr>
          <p:cNvPr id="4" name="TextBox 3"/>
          <p:cNvSpPr txBox="1"/>
          <p:nvPr/>
        </p:nvSpPr>
        <p:spPr>
          <a:xfrm>
            <a:off x="1189210" y="4397181"/>
            <a:ext cx="10030050" cy="1323094"/>
          </a:xfrm>
          <a:prstGeom prst="rect">
            <a:avLst/>
          </a:prstGeom>
          <a:solidFill>
            <a:schemeClr val="tx2">
              <a:lumMod val="50000"/>
            </a:schemeClr>
          </a:solidFill>
        </p:spPr>
        <p:txBody>
          <a:bodyPr wrap="square" rtlCol="0">
            <a:spAutoFit/>
          </a:bodyPr>
          <a:lstStyle/>
          <a:p>
            <a:r>
              <a:rPr lang="en-US" sz="3999" dirty="0"/>
              <a:t>Nineveh used 40 days to change God’s heart – God used 40 years to change Israel’s heart.</a:t>
            </a:r>
          </a:p>
        </p:txBody>
      </p:sp>
      <p:sp>
        <p:nvSpPr>
          <p:cNvPr id="5" name="TextBox 4"/>
          <p:cNvSpPr txBox="1"/>
          <p:nvPr/>
        </p:nvSpPr>
        <p:spPr>
          <a:xfrm>
            <a:off x="1189210" y="1093511"/>
            <a:ext cx="9324802" cy="3170099"/>
          </a:xfrm>
          <a:prstGeom prst="rect">
            <a:avLst/>
          </a:prstGeom>
          <a:noFill/>
        </p:spPr>
        <p:txBody>
          <a:bodyPr wrap="square" rtlCol="0">
            <a:spAutoFit/>
          </a:bodyPr>
          <a:lstStyle/>
          <a:p>
            <a:r>
              <a:rPr lang="en-US" sz="4000" dirty="0"/>
              <a:t>When God saw their deeds, that they turned from their wicked way, then God relented concerning the calamity which He had declared He would bring upon them. And He did not do it.</a:t>
            </a:r>
          </a:p>
        </p:txBody>
      </p:sp>
    </p:spTree>
    <p:extLst>
      <p:ext uri="{BB962C8B-B14F-4D97-AF65-F5344CB8AC3E}">
        <p14:creationId xmlns:p14="http://schemas.microsoft.com/office/powerpoint/2010/main" val="338839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9012" y="1143000"/>
            <a:ext cx="10823688" cy="5562600"/>
          </a:xfrm>
        </p:spPr>
        <p:txBody>
          <a:bodyPr>
            <a:noAutofit/>
          </a:bodyPr>
          <a:lstStyle/>
          <a:p>
            <a:pPr>
              <a:spcAft>
                <a:spcPts val="1200"/>
              </a:spcAft>
            </a:pPr>
            <a:r>
              <a:rPr lang="en-US" sz="3599" dirty="0"/>
              <a:t>When God gives consequences…</a:t>
            </a:r>
          </a:p>
          <a:p>
            <a:pPr>
              <a:spcAft>
                <a:spcPts val="1200"/>
              </a:spcAft>
            </a:pPr>
            <a:r>
              <a:rPr lang="en-US" sz="3599" dirty="0"/>
              <a:t>Don’t fixate on the consequences – use your pain &amp; disappointment to fuel true brokenness.</a:t>
            </a:r>
          </a:p>
          <a:p>
            <a:pPr>
              <a:spcAft>
                <a:spcPts val="1200"/>
              </a:spcAft>
            </a:pPr>
            <a:r>
              <a:rPr lang="en-US" sz="3599" dirty="0"/>
              <a:t>Ask: What have I learned about what might be wrong with me</a:t>
            </a:r>
            <a:r>
              <a:rPr lang="en-US" sz="3599" dirty="0" smtClean="0"/>
              <a:t>? Use consequences to look within! </a:t>
            </a:r>
            <a:endParaRPr lang="en-US" sz="3599" dirty="0"/>
          </a:p>
          <a:p>
            <a:pPr>
              <a:spcAft>
                <a:spcPts val="1200"/>
              </a:spcAft>
            </a:pPr>
            <a:r>
              <a:rPr lang="en-US" sz="3599" dirty="0" smtClean="0"/>
              <a:t>Regret (Ronnie referred to it last week) is (in my judgment) a by-product of maturation. This is good! So are consequences – great diagnostic.</a:t>
            </a:r>
            <a:endParaRPr lang="en-US" sz="3599" dirty="0">
              <a:solidFill>
                <a:srgbClr val="FFFF00"/>
              </a:solidFill>
            </a:endParaRPr>
          </a:p>
        </p:txBody>
      </p:sp>
      <p:sp>
        <p:nvSpPr>
          <p:cNvPr id="7" name="Title 1"/>
          <p:cNvSpPr>
            <a:spLocks noGrp="1"/>
          </p:cNvSpPr>
          <p:nvPr>
            <p:ph type="title"/>
          </p:nvPr>
        </p:nvSpPr>
        <p:spPr>
          <a:xfrm>
            <a:off x="1141411" y="894"/>
            <a:ext cx="11047413" cy="970131"/>
          </a:xfrm>
        </p:spPr>
        <p:txBody>
          <a:bodyPr>
            <a:normAutofit/>
          </a:bodyPr>
          <a:lstStyle/>
          <a:p>
            <a:r>
              <a:rPr lang="en-US" dirty="0"/>
              <a:t>I.   The Trouble with Tears – 14:39</a:t>
            </a:r>
            <a:endParaRPr lang="en-US" sz="3999" dirty="0"/>
          </a:p>
        </p:txBody>
      </p:sp>
    </p:spTree>
    <p:extLst>
      <p:ext uri="{BB962C8B-B14F-4D97-AF65-F5344CB8AC3E}">
        <p14:creationId xmlns:p14="http://schemas.microsoft.com/office/powerpoint/2010/main" val="226673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1" y="894"/>
            <a:ext cx="11052289" cy="970131"/>
          </a:xfrm>
        </p:spPr>
        <p:txBody>
          <a:bodyPr>
            <a:normAutofit/>
          </a:bodyPr>
          <a:lstStyle/>
          <a:p>
            <a:r>
              <a:rPr lang="en-US" dirty="0"/>
              <a:t>II.   The Trouble with Me – 14:40-44</a:t>
            </a:r>
            <a:endParaRPr lang="en-US" sz="3999" dirty="0"/>
          </a:p>
        </p:txBody>
      </p:sp>
      <p:sp>
        <p:nvSpPr>
          <p:cNvPr id="3" name="Content Placeholder 2"/>
          <p:cNvSpPr>
            <a:spLocks noGrp="1"/>
          </p:cNvSpPr>
          <p:nvPr>
            <p:ph idx="1"/>
          </p:nvPr>
        </p:nvSpPr>
        <p:spPr>
          <a:xfrm>
            <a:off x="1141412" y="1275826"/>
            <a:ext cx="10671288" cy="4820174"/>
          </a:xfrm>
        </p:spPr>
        <p:txBody>
          <a:bodyPr>
            <a:noAutofit/>
          </a:bodyPr>
          <a:lstStyle/>
          <a:p>
            <a:pPr>
              <a:spcAft>
                <a:spcPts val="1200"/>
              </a:spcAft>
            </a:pPr>
            <a:r>
              <a:rPr lang="en-US" sz="3799" i="1" dirty="0">
                <a:latin typeface="Calibri" panose="020F0502020204030204" pitchFamily="34" charset="0"/>
                <a:cs typeface="Calibri" panose="020F0502020204030204" pitchFamily="34" charset="0"/>
              </a:rPr>
              <a:t>In the morning, however, they rose up early and went up to the ridge of the hill country, saying, “Here we are; we have indeed sinned, but we will go up to the place which the Lord has promised.” But Moses said, “Why then are you transgressing the commandment of the Lord, when it will not succeed? Do not go up, or you will be struck down before your enemies, for the Lord is not among you.</a:t>
            </a:r>
            <a:endParaRPr lang="en-US" sz="3799" dirty="0"/>
          </a:p>
        </p:txBody>
      </p:sp>
    </p:spTree>
    <p:extLst>
      <p:ext uri="{BB962C8B-B14F-4D97-AF65-F5344CB8AC3E}">
        <p14:creationId xmlns:p14="http://schemas.microsoft.com/office/powerpoint/2010/main" val="138370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3812" y="1447800"/>
            <a:ext cx="9584515" cy="5124974"/>
          </a:xfrm>
        </p:spPr>
        <p:txBody>
          <a:bodyPr>
            <a:noAutofit/>
          </a:bodyPr>
          <a:lstStyle/>
          <a:p>
            <a:pPr>
              <a:spcAft>
                <a:spcPts val="1200"/>
              </a:spcAft>
            </a:pPr>
            <a:r>
              <a:rPr lang="en-US" sz="3799" i="1" dirty="0">
                <a:latin typeface="Calibri" panose="020F0502020204030204" pitchFamily="34" charset="0"/>
                <a:cs typeface="Calibri" panose="020F0502020204030204" pitchFamily="34" charset="0"/>
              </a:rPr>
              <a:t>“For the Amalekites and the Canaanites will be there in front of you, and you will fall by the sword, inasmuch as you have turned back from following the Lord. </a:t>
            </a:r>
            <a:r>
              <a:rPr lang="en-US" sz="3799" b="1" i="1" dirty="0">
                <a:solidFill>
                  <a:srgbClr val="FFFF00"/>
                </a:solidFill>
                <a:latin typeface="Calibri" panose="020F0502020204030204" pitchFamily="34" charset="0"/>
                <a:cs typeface="Calibri" panose="020F0502020204030204" pitchFamily="34" charset="0"/>
              </a:rPr>
              <a:t>And the Lord will not be with you</a:t>
            </a:r>
            <a:r>
              <a:rPr lang="en-US" sz="3799" i="1" dirty="0">
                <a:latin typeface="Calibri" panose="020F0502020204030204" pitchFamily="34" charset="0"/>
                <a:cs typeface="Calibri" panose="020F0502020204030204" pitchFamily="34" charset="0"/>
              </a:rPr>
              <a:t>.” But they went up heedlessly to the ridge of the hill country; neither the ark of the covenant of the Lord nor Moses left the </a:t>
            </a:r>
            <a:r>
              <a:rPr lang="en-US" sz="3799" i="1" dirty="0" smtClean="0">
                <a:latin typeface="Calibri" panose="020F0502020204030204" pitchFamily="34" charset="0"/>
                <a:cs typeface="Calibri" panose="020F0502020204030204" pitchFamily="34" charset="0"/>
              </a:rPr>
              <a:t>camp</a:t>
            </a:r>
            <a:r>
              <a:rPr lang="en-US" sz="3799" dirty="0" smtClean="0">
                <a:latin typeface="Calibri" panose="020F0502020204030204" pitchFamily="34" charset="0"/>
                <a:cs typeface="Calibri" panose="020F0502020204030204" pitchFamily="34" charset="0"/>
              </a:rPr>
              <a:t> (Num. 14:40-44)</a:t>
            </a:r>
            <a:r>
              <a:rPr lang="en-US" sz="3799" i="1" dirty="0" smtClean="0">
                <a:latin typeface="Calibri" panose="020F0502020204030204" pitchFamily="34" charset="0"/>
                <a:cs typeface="Calibri" panose="020F0502020204030204" pitchFamily="34" charset="0"/>
              </a:rPr>
              <a:t>.</a:t>
            </a:r>
            <a:endParaRPr lang="en-US" sz="3799" dirty="0"/>
          </a:p>
        </p:txBody>
      </p:sp>
      <p:sp>
        <p:nvSpPr>
          <p:cNvPr id="8" name="Title 1"/>
          <p:cNvSpPr>
            <a:spLocks noGrp="1"/>
          </p:cNvSpPr>
          <p:nvPr>
            <p:ph type="title"/>
          </p:nvPr>
        </p:nvSpPr>
        <p:spPr>
          <a:xfrm>
            <a:off x="760411" y="894"/>
            <a:ext cx="11052289" cy="970131"/>
          </a:xfrm>
        </p:spPr>
        <p:txBody>
          <a:bodyPr>
            <a:normAutofit/>
          </a:bodyPr>
          <a:lstStyle/>
          <a:p>
            <a:r>
              <a:rPr lang="en-US" dirty="0"/>
              <a:t>II.   The Trouble with Me – 14:40-44</a:t>
            </a:r>
            <a:endParaRPr lang="en-US" sz="3999" dirty="0"/>
          </a:p>
        </p:txBody>
      </p:sp>
    </p:spTree>
    <p:extLst>
      <p:ext uri="{BB962C8B-B14F-4D97-AF65-F5344CB8AC3E}">
        <p14:creationId xmlns:p14="http://schemas.microsoft.com/office/powerpoint/2010/main" val="70174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6212" y="1447800"/>
            <a:ext cx="10366488" cy="5105400"/>
          </a:xfrm>
        </p:spPr>
        <p:txBody>
          <a:bodyPr>
            <a:noAutofit/>
          </a:bodyPr>
          <a:lstStyle/>
          <a:p>
            <a:pPr>
              <a:spcAft>
                <a:spcPts val="1200"/>
              </a:spcAft>
            </a:pPr>
            <a:r>
              <a:rPr lang="en-US" sz="3599" dirty="0"/>
              <a:t>The people can admit “we have indeed sinned.”</a:t>
            </a:r>
          </a:p>
          <a:p>
            <a:pPr>
              <a:spcAft>
                <a:spcPts val="1200"/>
              </a:spcAft>
            </a:pPr>
            <a:r>
              <a:rPr lang="en-US" sz="3599" dirty="0"/>
              <a:t>But they do not face their core problem – they do not believe principle #1: God is the X-Factor.</a:t>
            </a:r>
          </a:p>
          <a:p>
            <a:pPr>
              <a:spcAft>
                <a:spcPts val="1200"/>
              </a:spcAft>
            </a:pPr>
            <a:r>
              <a:rPr lang="en-US" sz="3599" b="1" dirty="0" smtClean="0"/>
              <a:t>Yesterday:</a:t>
            </a:r>
            <a:r>
              <a:rPr lang="en-US" sz="3599" dirty="0" smtClean="0"/>
              <a:t> They </a:t>
            </a:r>
            <a:r>
              <a:rPr lang="en-US" sz="3599" dirty="0"/>
              <a:t>did NOT believe they could do it when God was with them</a:t>
            </a:r>
            <a:r>
              <a:rPr lang="en-US" sz="3599" dirty="0" smtClean="0"/>
              <a:t>. </a:t>
            </a:r>
            <a:r>
              <a:rPr lang="en-US" sz="3599" b="1" dirty="0" smtClean="0"/>
              <a:t>Today</a:t>
            </a:r>
            <a:r>
              <a:rPr lang="en-US" sz="3599" dirty="0" smtClean="0"/>
              <a:t> – </a:t>
            </a:r>
            <a:r>
              <a:rPr lang="en-US" sz="3599" dirty="0"/>
              <a:t>They </a:t>
            </a:r>
            <a:r>
              <a:rPr lang="en-US" sz="3599" dirty="0" smtClean="0"/>
              <a:t>believe </a:t>
            </a:r>
            <a:r>
              <a:rPr lang="en-US" sz="3599" dirty="0"/>
              <a:t>they can when God is not! </a:t>
            </a:r>
            <a:endParaRPr lang="en-US" sz="3599" dirty="0" smtClean="0"/>
          </a:p>
          <a:p>
            <a:pPr>
              <a:spcAft>
                <a:spcPts val="1200"/>
              </a:spcAft>
            </a:pPr>
            <a:r>
              <a:rPr lang="en-US" sz="3599" b="1" dirty="0" smtClean="0">
                <a:solidFill>
                  <a:srgbClr val="FFFF00"/>
                </a:solidFill>
              </a:rPr>
              <a:t>“</a:t>
            </a:r>
            <a:r>
              <a:rPr lang="en-US" sz="3599" b="1" dirty="0">
                <a:solidFill>
                  <a:srgbClr val="FFFF00"/>
                </a:solidFill>
              </a:rPr>
              <a:t>The Lord will not be with you</a:t>
            </a:r>
            <a:r>
              <a:rPr lang="en-US" sz="3599" b="1" dirty="0" smtClean="0">
                <a:solidFill>
                  <a:srgbClr val="FFFF00"/>
                </a:solidFill>
              </a:rPr>
              <a:t>.” </a:t>
            </a:r>
            <a:endParaRPr lang="en-US" sz="3599" dirty="0"/>
          </a:p>
        </p:txBody>
      </p:sp>
      <p:sp>
        <p:nvSpPr>
          <p:cNvPr id="7" name="Title 1"/>
          <p:cNvSpPr>
            <a:spLocks noGrp="1"/>
          </p:cNvSpPr>
          <p:nvPr>
            <p:ph type="title"/>
          </p:nvPr>
        </p:nvSpPr>
        <p:spPr>
          <a:xfrm>
            <a:off x="760411" y="894"/>
            <a:ext cx="11052289" cy="970131"/>
          </a:xfrm>
        </p:spPr>
        <p:txBody>
          <a:bodyPr>
            <a:normAutofit/>
          </a:bodyPr>
          <a:lstStyle/>
          <a:p>
            <a:r>
              <a:rPr lang="en-US" dirty="0"/>
              <a:t>II.   The Trouble with Me – 14:40-44</a:t>
            </a:r>
            <a:endParaRPr lang="en-US" sz="3999" dirty="0"/>
          </a:p>
        </p:txBody>
      </p:sp>
    </p:spTree>
    <p:extLst>
      <p:ext uri="{BB962C8B-B14F-4D97-AF65-F5344CB8AC3E}">
        <p14:creationId xmlns:p14="http://schemas.microsoft.com/office/powerpoint/2010/main" val="374728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812" y="1447800"/>
            <a:ext cx="10137888" cy="4800600"/>
          </a:xfrm>
        </p:spPr>
        <p:txBody>
          <a:bodyPr>
            <a:noAutofit/>
          </a:bodyPr>
          <a:lstStyle/>
          <a:p>
            <a:pPr>
              <a:spcAft>
                <a:spcPts val="1200"/>
              </a:spcAft>
            </a:pPr>
            <a:r>
              <a:rPr lang="en-US" sz="3999" dirty="0"/>
              <a:t>Delayed obedience is disobedience! Here it is rebellion!!</a:t>
            </a:r>
          </a:p>
          <a:p>
            <a:pPr>
              <a:spcAft>
                <a:spcPts val="1200"/>
              </a:spcAft>
            </a:pPr>
            <a:r>
              <a:rPr lang="en-US" sz="3999" dirty="0"/>
              <a:t>When we think it is about us – our talent, our ability, our strength – </a:t>
            </a:r>
            <a:r>
              <a:rPr lang="en-US" sz="3999" b="1" dirty="0"/>
              <a:t>we will fail.</a:t>
            </a:r>
          </a:p>
          <a:p>
            <a:pPr>
              <a:spcAft>
                <a:spcPts val="1200"/>
              </a:spcAft>
            </a:pPr>
            <a:r>
              <a:rPr lang="en-US" sz="3999" b="1" dirty="0"/>
              <a:t>No amount of believing in yourself…</a:t>
            </a:r>
          </a:p>
          <a:p>
            <a:pPr>
              <a:spcAft>
                <a:spcPts val="1200"/>
              </a:spcAft>
            </a:pPr>
            <a:r>
              <a:rPr lang="en-US" sz="3999" dirty="0"/>
              <a:t>Pride ➡ Resistance; Humility ➡ Grace</a:t>
            </a:r>
          </a:p>
        </p:txBody>
      </p:sp>
      <p:sp>
        <p:nvSpPr>
          <p:cNvPr id="8" name="Title 1"/>
          <p:cNvSpPr>
            <a:spLocks noGrp="1"/>
          </p:cNvSpPr>
          <p:nvPr>
            <p:ph type="title"/>
          </p:nvPr>
        </p:nvSpPr>
        <p:spPr>
          <a:xfrm>
            <a:off x="760411" y="894"/>
            <a:ext cx="11052289" cy="970131"/>
          </a:xfrm>
        </p:spPr>
        <p:txBody>
          <a:bodyPr>
            <a:normAutofit/>
          </a:bodyPr>
          <a:lstStyle/>
          <a:p>
            <a:r>
              <a:rPr lang="en-US" dirty="0"/>
              <a:t>II.   The Trouble with Me – 14:40-44</a:t>
            </a:r>
            <a:endParaRPr lang="en-US" sz="3999" dirty="0"/>
          </a:p>
        </p:txBody>
      </p:sp>
    </p:spTree>
    <p:extLst>
      <p:ext uri="{BB962C8B-B14F-4D97-AF65-F5344CB8AC3E}">
        <p14:creationId xmlns:p14="http://schemas.microsoft.com/office/powerpoint/2010/main" val="218269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894"/>
            <a:ext cx="11580812" cy="970131"/>
          </a:xfrm>
        </p:spPr>
        <p:txBody>
          <a:bodyPr>
            <a:normAutofit/>
          </a:bodyPr>
          <a:lstStyle/>
          <a:p>
            <a:r>
              <a:rPr lang="en-US" sz="3999" dirty="0">
                <a:solidFill>
                  <a:srgbClr val="FFFF00"/>
                </a:solidFill>
              </a:rPr>
              <a:t>Review:</a:t>
            </a:r>
            <a:r>
              <a:rPr lang="en-US" sz="3999" dirty="0"/>
              <a:t> Principles Learned so Far</a:t>
            </a:r>
          </a:p>
        </p:txBody>
      </p:sp>
      <p:sp>
        <p:nvSpPr>
          <p:cNvPr id="3" name="Content Placeholder 2"/>
          <p:cNvSpPr>
            <a:spLocks noGrp="1"/>
          </p:cNvSpPr>
          <p:nvPr>
            <p:ph idx="1"/>
          </p:nvPr>
        </p:nvSpPr>
        <p:spPr>
          <a:xfrm>
            <a:off x="1522412" y="971026"/>
            <a:ext cx="10240426" cy="4972574"/>
          </a:xfrm>
        </p:spPr>
        <p:txBody>
          <a:bodyPr>
            <a:noAutofit/>
          </a:bodyPr>
          <a:lstStyle/>
          <a:p>
            <a:pPr>
              <a:spcAft>
                <a:spcPts val="1200"/>
              </a:spcAft>
            </a:pPr>
            <a:r>
              <a:rPr lang="en-US" sz="3999" dirty="0"/>
              <a:t>#1 – God is our difference maker</a:t>
            </a:r>
            <a:r>
              <a:rPr lang="en-US" sz="3999" dirty="0" smtClean="0"/>
              <a:t>.</a:t>
            </a:r>
          </a:p>
          <a:p>
            <a:pPr>
              <a:spcAft>
                <a:spcPts val="1200"/>
              </a:spcAft>
            </a:pPr>
            <a:r>
              <a:rPr lang="en-US" sz="3999" dirty="0" smtClean="0"/>
              <a:t> #</a:t>
            </a:r>
            <a:r>
              <a:rPr lang="en-US" sz="3999" dirty="0"/>
              <a:t>2 – God’s grace is our protection</a:t>
            </a:r>
            <a:r>
              <a:rPr lang="en-US" sz="3999" dirty="0" smtClean="0"/>
              <a:t>.</a:t>
            </a:r>
            <a:endParaRPr lang="en-US" sz="3999" dirty="0"/>
          </a:p>
          <a:p>
            <a:pPr>
              <a:spcAft>
                <a:spcPts val="1200"/>
              </a:spcAft>
            </a:pPr>
            <a:r>
              <a:rPr lang="en-US" sz="3999" dirty="0"/>
              <a:t>#3 – God’s gifts are good</a:t>
            </a:r>
            <a:r>
              <a:rPr lang="en-US" sz="3999" dirty="0" smtClean="0"/>
              <a:t>.</a:t>
            </a:r>
            <a:endParaRPr lang="en-US" sz="3999" dirty="0"/>
          </a:p>
          <a:p>
            <a:pPr>
              <a:spcAft>
                <a:spcPts val="1200"/>
              </a:spcAft>
            </a:pPr>
            <a:r>
              <a:rPr lang="en-US" sz="3999" dirty="0"/>
              <a:t>#4 – Choose the easy way</a:t>
            </a:r>
            <a:r>
              <a:rPr lang="en-US" sz="3999" dirty="0" smtClean="0"/>
              <a:t>.</a:t>
            </a:r>
            <a:endParaRPr lang="en-US" sz="3999" dirty="0"/>
          </a:p>
          <a:p>
            <a:pPr>
              <a:spcAft>
                <a:spcPts val="1200"/>
              </a:spcAft>
            </a:pPr>
            <a:r>
              <a:rPr lang="en-US" sz="3999" dirty="0"/>
              <a:t>#5 – </a:t>
            </a:r>
            <a:r>
              <a:rPr lang="en-US" sz="3999" b="1" dirty="0"/>
              <a:t>Brokenness is good</a:t>
            </a:r>
            <a:r>
              <a:rPr lang="en-US" sz="3999" b="1" dirty="0" smtClean="0"/>
              <a:t>!</a:t>
            </a:r>
            <a:endParaRPr lang="en-US" sz="3999" dirty="0"/>
          </a:p>
        </p:txBody>
      </p:sp>
    </p:spTree>
    <p:extLst>
      <p:ext uri="{BB962C8B-B14F-4D97-AF65-F5344CB8AC3E}">
        <p14:creationId xmlns:p14="http://schemas.microsoft.com/office/powerpoint/2010/main" val="228806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6212" y="1371600"/>
            <a:ext cx="10578403" cy="5257800"/>
          </a:xfrm>
        </p:spPr>
        <p:txBody>
          <a:bodyPr>
            <a:noAutofit/>
          </a:bodyPr>
          <a:lstStyle/>
          <a:p>
            <a:pPr>
              <a:spcAft>
                <a:spcPts val="1200"/>
              </a:spcAft>
            </a:pPr>
            <a:r>
              <a:rPr lang="en-US" sz="3999" dirty="0"/>
              <a:t>Walk pleasing – prevail! Defy God – fail</a:t>
            </a:r>
            <a:r>
              <a:rPr lang="en-US" sz="3999" dirty="0" smtClean="0"/>
              <a:t>!</a:t>
            </a:r>
          </a:p>
          <a:p>
            <a:pPr>
              <a:spcAft>
                <a:spcPts val="1200"/>
              </a:spcAft>
            </a:pPr>
            <a:r>
              <a:rPr lang="en-US" sz="3999" i="1" dirty="0" smtClean="0">
                <a:latin typeface="Calibri" panose="020F0502020204030204" pitchFamily="34" charset="0"/>
                <a:cs typeface="Calibri" panose="020F0502020204030204" pitchFamily="34" charset="0"/>
              </a:rPr>
              <a:t>Nevertheless</a:t>
            </a:r>
            <a:r>
              <a:rPr lang="en-US" sz="3999" i="1" dirty="0">
                <a:latin typeface="Calibri" panose="020F0502020204030204" pitchFamily="34" charset="0"/>
                <a:cs typeface="Calibri" panose="020F0502020204030204" pitchFamily="34" charset="0"/>
              </a:rPr>
              <a:t>, with most of them God was not well-pleased; for they were laid low in the wilderness</a:t>
            </a:r>
            <a:r>
              <a:rPr lang="en-US" sz="3999" dirty="0"/>
              <a:t> (1 Cor. 10:5).</a:t>
            </a:r>
          </a:p>
          <a:p>
            <a:pPr>
              <a:spcAft>
                <a:spcPts val="1200"/>
              </a:spcAft>
            </a:pPr>
            <a:r>
              <a:rPr lang="en-US" sz="3999" dirty="0"/>
              <a:t>They seem oblivious to the fact that a persistent pattern of defiance indicates a much bigger problem.</a:t>
            </a:r>
          </a:p>
        </p:txBody>
      </p:sp>
      <p:sp>
        <p:nvSpPr>
          <p:cNvPr id="7" name="Title 1"/>
          <p:cNvSpPr>
            <a:spLocks noGrp="1"/>
          </p:cNvSpPr>
          <p:nvPr>
            <p:ph type="title"/>
          </p:nvPr>
        </p:nvSpPr>
        <p:spPr>
          <a:xfrm>
            <a:off x="760411" y="894"/>
            <a:ext cx="11052289" cy="970131"/>
          </a:xfrm>
        </p:spPr>
        <p:txBody>
          <a:bodyPr>
            <a:normAutofit/>
          </a:bodyPr>
          <a:lstStyle/>
          <a:p>
            <a:r>
              <a:rPr lang="en-US" dirty="0"/>
              <a:t>II.   The Trouble with Me – 14:40-44</a:t>
            </a:r>
            <a:endParaRPr lang="en-US" sz="3999" dirty="0"/>
          </a:p>
        </p:txBody>
      </p:sp>
    </p:spTree>
    <p:extLst>
      <p:ext uri="{BB962C8B-B14F-4D97-AF65-F5344CB8AC3E}">
        <p14:creationId xmlns:p14="http://schemas.microsoft.com/office/powerpoint/2010/main" val="399376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6212" y="1219200"/>
            <a:ext cx="10366488" cy="5410200"/>
          </a:xfrm>
        </p:spPr>
        <p:txBody>
          <a:bodyPr>
            <a:noAutofit/>
          </a:bodyPr>
          <a:lstStyle/>
          <a:p>
            <a:pPr>
              <a:spcAft>
                <a:spcPts val="1200"/>
              </a:spcAft>
            </a:pPr>
            <a:r>
              <a:rPr lang="en-US" sz="4000" dirty="0"/>
              <a:t>They don’t trust God, they don’t honor Him, they refuse to obey Him. </a:t>
            </a:r>
          </a:p>
          <a:p>
            <a:pPr>
              <a:spcAft>
                <a:spcPts val="1200"/>
              </a:spcAft>
            </a:pPr>
            <a:r>
              <a:rPr lang="en-US" sz="4000" dirty="0"/>
              <a:t>Severe consequences are the appropriate cure.</a:t>
            </a:r>
          </a:p>
          <a:p>
            <a:pPr>
              <a:spcAft>
                <a:spcPts val="1200"/>
              </a:spcAft>
            </a:pPr>
            <a:r>
              <a:rPr lang="en-US" sz="4000" b="1" dirty="0">
                <a:solidFill>
                  <a:srgbClr val="FFFF00"/>
                </a:solidFill>
              </a:rPr>
              <a:t>Consequences are not hate or rejection, they express love</a:t>
            </a:r>
            <a:r>
              <a:rPr lang="en-US" sz="4000" b="1" dirty="0" smtClean="0">
                <a:solidFill>
                  <a:srgbClr val="FFFF00"/>
                </a:solidFill>
              </a:rPr>
              <a:t>!</a:t>
            </a:r>
          </a:p>
          <a:p>
            <a:pPr>
              <a:spcAft>
                <a:spcPts val="1200"/>
              </a:spcAft>
            </a:pPr>
            <a:r>
              <a:rPr lang="en-US" sz="4000" i="1" dirty="0" smtClean="0"/>
              <a:t>Those </a:t>
            </a:r>
            <a:r>
              <a:rPr lang="en-US" sz="4000" i="1" dirty="0"/>
              <a:t>whom the Lord loves He </a:t>
            </a:r>
            <a:r>
              <a:rPr lang="en-US" sz="4000" i="1" dirty="0" smtClean="0"/>
              <a:t>disciplines (Heb. 12:6).</a:t>
            </a:r>
            <a:endParaRPr lang="en-US" sz="4000" b="1" dirty="0">
              <a:solidFill>
                <a:srgbClr val="FFFF00"/>
              </a:solidFill>
            </a:endParaRPr>
          </a:p>
        </p:txBody>
      </p:sp>
      <p:sp>
        <p:nvSpPr>
          <p:cNvPr id="7" name="Title 1"/>
          <p:cNvSpPr>
            <a:spLocks noGrp="1"/>
          </p:cNvSpPr>
          <p:nvPr>
            <p:ph type="title"/>
          </p:nvPr>
        </p:nvSpPr>
        <p:spPr>
          <a:xfrm>
            <a:off x="760411" y="894"/>
            <a:ext cx="11052289" cy="970131"/>
          </a:xfrm>
        </p:spPr>
        <p:txBody>
          <a:bodyPr>
            <a:normAutofit/>
          </a:bodyPr>
          <a:lstStyle/>
          <a:p>
            <a:r>
              <a:rPr lang="en-US" dirty="0"/>
              <a:t>II.   The Trouble with Me – 14:40-44</a:t>
            </a:r>
            <a:endParaRPr lang="en-US" sz="3999" dirty="0"/>
          </a:p>
        </p:txBody>
      </p:sp>
    </p:spTree>
    <p:extLst>
      <p:ext uri="{BB962C8B-B14F-4D97-AF65-F5344CB8AC3E}">
        <p14:creationId xmlns:p14="http://schemas.microsoft.com/office/powerpoint/2010/main" val="296052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6212" y="1524000"/>
            <a:ext cx="9829800" cy="4343400"/>
          </a:xfrm>
        </p:spPr>
        <p:txBody>
          <a:bodyPr>
            <a:noAutofit/>
          </a:bodyPr>
          <a:lstStyle/>
          <a:p>
            <a:pPr>
              <a:spcAft>
                <a:spcPts val="1200"/>
              </a:spcAft>
            </a:pPr>
            <a:r>
              <a:rPr lang="en-US" sz="4000" i="1" dirty="0"/>
              <a:t>“I have led you forty years in the wilderness; your clothes have not worn out on you, and your sandal has not worn out on your foot. You have not eaten bread, nor have you drunk wine or strong drink, in order that you might know that I am the Lord your God</a:t>
            </a:r>
            <a:r>
              <a:rPr lang="en-US" sz="4000" dirty="0"/>
              <a:t> (Deuteronomy 29:5–6</a:t>
            </a:r>
            <a:r>
              <a:rPr lang="en-US" sz="4000" dirty="0" smtClean="0"/>
              <a:t>).</a:t>
            </a:r>
          </a:p>
          <a:p>
            <a:pPr>
              <a:spcAft>
                <a:spcPts val="1200"/>
              </a:spcAft>
            </a:pPr>
            <a:r>
              <a:rPr lang="en-US" sz="4000" b="1" dirty="0" smtClean="0">
                <a:solidFill>
                  <a:srgbClr val="FFFF00"/>
                </a:solidFill>
              </a:rPr>
              <a:t>This is love!</a:t>
            </a:r>
            <a:endParaRPr lang="en-US" sz="4000" b="1" dirty="0">
              <a:solidFill>
                <a:srgbClr val="FFFF00"/>
              </a:solidFill>
            </a:endParaRPr>
          </a:p>
        </p:txBody>
      </p:sp>
      <p:sp>
        <p:nvSpPr>
          <p:cNvPr id="7" name="Title 1"/>
          <p:cNvSpPr>
            <a:spLocks noGrp="1"/>
          </p:cNvSpPr>
          <p:nvPr>
            <p:ph type="title"/>
          </p:nvPr>
        </p:nvSpPr>
        <p:spPr>
          <a:xfrm>
            <a:off x="760411" y="894"/>
            <a:ext cx="11052289" cy="970131"/>
          </a:xfrm>
        </p:spPr>
        <p:txBody>
          <a:bodyPr>
            <a:normAutofit/>
          </a:bodyPr>
          <a:lstStyle/>
          <a:p>
            <a:r>
              <a:rPr lang="en-US" dirty="0"/>
              <a:t>II.   The Trouble with Me – 14:40-44</a:t>
            </a:r>
            <a:endParaRPr lang="en-US" sz="3999" dirty="0"/>
          </a:p>
        </p:txBody>
      </p:sp>
    </p:spTree>
    <p:extLst>
      <p:ext uri="{BB962C8B-B14F-4D97-AF65-F5344CB8AC3E}">
        <p14:creationId xmlns:p14="http://schemas.microsoft.com/office/powerpoint/2010/main" val="56717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1" y="894"/>
            <a:ext cx="10515601" cy="970131"/>
          </a:xfrm>
        </p:spPr>
        <p:txBody>
          <a:bodyPr>
            <a:normAutofit/>
          </a:bodyPr>
          <a:lstStyle/>
          <a:p>
            <a:r>
              <a:rPr lang="en-US" dirty="0"/>
              <a:t>III.   The Benefit of Consequences – 14:45</a:t>
            </a:r>
            <a:endParaRPr lang="en-US" sz="3999" dirty="0"/>
          </a:p>
        </p:txBody>
      </p:sp>
      <p:sp>
        <p:nvSpPr>
          <p:cNvPr id="3" name="Content Placeholder 2"/>
          <p:cNvSpPr>
            <a:spLocks noGrp="1"/>
          </p:cNvSpPr>
          <p:nvPr>
            <p:ph idx="1"/>
          </p:nvPr>
        </p:nvSpPr>
        <p:spPr>
          <a:xfrm>
            <a:off x="1293812" y="1981200"/>
            <a:ext cx="10041715" cy="4491994"/>
          </a:xfrm>
        </p:spPr>
        <p:txBody>
          <a:bodyPr>
            <a:noAutofit/>
          </a:bodyPr>
          <a:lstStyle/>
          <a:p>
            <a:pPr>
              <a:spcAft>
                <a:spcPts val="1200"/>
              </a:spcAft>
            </a:pPr>
            <a:r>
              <a:rPr lang="en-US" sz="3999" i="1" dirty="0">
                <a:latin typeface="Calibri" panose="020F0502020204030204" pitchFamily="34" charset="0"/>
                <a:cs typeface="Calibri" panose="020F0502020204030204" pitchFamily="34" charset="0"/>
              </a:rPr>
              <a:t>Then the Amalekites and the Canaanites who lived in that hill country came down, and struck them and beat them down as far as </a:t>
            </a:r>
            <a:r>
              <a:rPr lang="en-US" sz="3999" i="1" dirty="0" err="1">
                <a:latin typeface="Calibri" panose="020F0502020204030204" pitchFamily="34" charset="0"/>
                <a:cs typeface="Calibri" panose="020F0502020204030204" pitchFamily="34" charset="0"/>
              </a:rPr>
              <a:t>Hormah</a:t>
            </a:r>
            <a:r>
              <a:rPr lang="en-US" sz="3999" dirty="0">
                <a:latin typeface="Calibri" panose="020F0502020204030204" pitchFamily="34" charset="0"/>
                <a:cs typeface="Calibri" panose="020F0502020204030204" pitchFamily="34" charset="0"/>
              </a:rPr>
              <a:t> (Num. 14:45).</a:t>
            </a:r>
          </a:p>
          <a:p>
            <a:pPr>
              <a:spcAft>
                <a:spcPts val="1200"/>
              </a:spcAft>
            </a:pPr>
            <a:r>
              <a:rPr lang="en-US" sz="3999" dirty="0"/>
              <a:t>Their campaign to take the land without God was a complete failure.</a:t>
            </a:r>
          </a:p>
        </p:txBody>
      </p:sp>
    </p:spTree>
    <p:extLst>
      <p:ext uri="{BB962C8B-B14F-4D97-AF65-F5344CB8AC3E}">
        <p14:creationId xmlns:p14="http://schemas.microsoft.com/office/powerpoint/2010/main" val="158731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1752600"/>
            <a:ext cx="10674876" cy="4525083"/>
          </a:xfrm>
        </p:spPr>
        <p:txBody>
          <a:bodyPr>
            <a:noAutofit/>
          </a:bodyPr>
          <a:lstStyle/>
          <a:p>
            <a:pPr>
              <a:spcAft>
                <a:spcPts val="1200"/>
              </a:spcAft>
            </a:pPr>
            <a:r>
              <a:rPr lang="en-US" sz="3999" dirty="0"/>
              <a:t>The Amorites “chased you as bees </a:t>
            </a:r>
            <a:r>
              <a:rPr lang="en-US" sz="3999" dirty="0" smtClean="0"/>
              <a:t>do” (Deut. 1:44) </a:t>
            </a:r>
            <a:endParaRPr lang="en-US" sz="3999" dirty="0"/>
          </a:p>
          <a:p>
            <a:pPr>
              <a:spcAft>
                <a:spcPts val="1200"/>
              </a:spcAft>
            </a:pPr>
            <a:r>
              <a:rPr lang="en-US" sz="3999" dirty="0"/>
              <a:t>Two options: </a:t>
            </a:r>
            <a:r>
              <a:rPr lang="en-US" sz="3999" dirty="0" smtClean="0"/>
              <a:t>Attempt to take </a:t>
            </a:r>
            <a:r>
              <a:rPr lang="en-US" sz="3999" dirty="0"/>
              <a:t>the land without God ➡ die; Wilderness wander ➡ live</a:t>
            </a:r>
          </a:p>
          <a:p>
            <a:pPr>
              <a:spcAft>
                <a:spcPts val="1200"/>
              </a:spcAft>
            </a:pPr>
            <a:r>
              <a:rPr lang="en-US" sz="3999" dirty="0"/>
              <a:t>Being assigned 38 more years (max) of wilderness camping does not seem like a benefit.</a:t>
            </a:r>
          </a:p>
        </p:txBody>
      </p:sp>
      <p:sp>
        <p:nvSpPr>
          <p:cNvPr id="7" name="Title 1"/>
          <p:cNvSpPr>
            <a:spLocks noGrp="1"/>
          </p:cNvSpPr>
          <p:nvPr>
            <p:ph type="title"/>
          </p:nvPr>
        </p:nvSpPr>
        <p:spPr>
          <a:xfrm>
            <a:off x="912811" y="894"/>
            <a:ext cx="10515601" cy="970131"/>
          </a:xfrm>
        </p:spPr>
        <p:txBody>
          <a:bodyPr>
            <a:normAutofit/>
          </a:bodyPr>
          <a:lstStyle/>
          <a:p>
            <a:r>
              <a:rPr lang="en-US" dirty="0"/>
              <a:t>III.   The Benefit of Consequences – 14:45</a:t>
            </a:r>
            <a:endParaRPr lang="en-US" sz="3999" dirty="0"/>
          </a:p>
        </p:txBody>
      </p:sp>
    </p:spTree>
    <p:extLst>
      <p:ext uri="{BB962C8B-B14F-4D97-AF65-F5344CB8AC3E}">
        <p14:creationId xmlns:p14="http://schemas.microsoft.com/office/powerpoint/2010/main" val="23706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6212" y="1171815"/>
            <a:ext cx="9750008" cy="5466313"/>
          </a:xfrm>
        </p:spPr>
        <p:txBody>
          <a:bodyPr>
            <a:noAutofit/>
          </a:bodyPr>
          <a:lstStyle/>
          <a:p>
            <a:pPr>
              <a:spcAft>
                <a:spcPts val="1200"/>
              </a:spcAft>
            </a:pPr>
            <a:r>
              <a:rPr lang="en-US" sz="3999" dirty="0"/>
              <a:t>But God was doing something valuable – He provided an extended learning experience that worked Israel’s good.</a:t>
            </a:r>
          </a:p>
          <a:p>
            <a:pPr>
              <a:spcAft>
                <a:spcPts val="1200"/>
              </a:spcAft>
            </a:pPr>
            <a:r>
              <a:rPr lang="en-US" sz="3999" dirty="0"/>
              <a:t>The first generation had regret, but their children and grand-children could learn from this bitter </a:t>
            </a:r>
            <a:r>
              <a:rPr lang="en-US" sz="3999" dirty="0" smtClean="0"/>
              <a:t>experience and succeed where their parents failed.</a:t>
            </a:r>
            <a:endParaRPr lang="en-US" sz="3999" dirty="0"/>
          </a:p>
        </p:txBody>
      </p:sp>
      <p:sp>
        <p:nvSpPr>
          <p:cNvPr id="7" name="Title 1"/>
          <p:cNvSpPr>
            <a:spLocks noGrp="1"/>
          </p:cNvSpPr>
          <p:nvPr>
            <p:ph type="title"/>
          </p:nvPr>
        </p:nvSpPr>
        <p:spPr>
          <a:xfrm>
            <a:off x="912811" y="894"/>
            <a:ext cx="10515601" cy="970131"/>
          </a:xfrm>
        </p:spPr>
        <p:txBody>
          <a:bodyPr>
            <a:normAutofit/>
          </a:bodyPr>
          <a:lstStyle/>
          <a:p>
            <a:r>
              <a:rPr lang="en-US" dirty="0"/>
              <a:t>III.   The Benefit of Consequences – 14:45</a:t>
            </a:r>
            <a:endParaRPr lang="en-US" sz="3999" dirty="0"/>
          </a:p>
        </p:txBody>
      </p:sp>
    </p:spTree>
    <p:extLst>
      <p:ext uri="{BB962C8B-B14F-4D97-AF65-F5344CB8AC3E}">
        <p14:creationId xmlns:p14="http://schemas.microsoft.com/office/powerpoint/2010/main" val="366886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812" y="1171815"/>
            <a:ext cx="10173087" cy="5466313"/>
          </a:xfrm>
        </p:spPr>
        <p:txBody>
          <a:bodyPr>
            <a:noAutofit/>
          </a:bodyPr>
          <a:lstStyle/>
          <a:p>
            <a:pPr>
              <a:spcAft>
                <a:spcPts val="1200"/>
              </a:spcAft>
            </a:pPr>
            <a:r>
              <a:rPr lang="en-US" sz="3599" dirty="0"/>
              <a:t>He did not give them a blessing for which they were clearly not ready.</a:t>
            </a:r>
          </a:p>
          <a:p>
            <a:pPr>
              <a:spcAft>
                <a:spcPts val="1200"/>
              </a:spcAft>
            </a:pPr>
            <a:r>
              <a:rPr lang="en-US" sz="3599" dirty="0"/>
              <a:t>He sustained them and taught them for 38 years.</a:t>
            </a:r>
          </a:p>
          <a:p>
            <a:pPr>
              <a:spcAft>
                <a:spcPts val="1200"/>
              </a:spcAft>
            </a:pPr>
            <a:r>
              <a:rPr lang="en-US" sz="3599" dirty="0"/>
              <a:t>He prepared their children to do what their parents </a:t>
            </a:r>
            <a:r>
              <a:rPr lang="en-US" sz="3599" dirty="0" smtClean="0"/>
              <a:t>would not</a:t>
            </a:r>
            <a:r>
              <a:rPr lang="en-US" sz="3599" dirty="0"/>
              <a:t>. </a:t>
            </a:r>
            <a:r>
              <a:rPr lang="en-US" sz="3599" b="1" dirty="0">
                <a:solidFill>
                  <a:srgbClr val="FFFF00"/>
                </a:solidFill>
              </a:rPr>
              <a:t>This is grace!</a:t>
            </a:r>
          </a:p>
        </p:txBody>
      </p:sp>
      <p:sp>
        <p:nvSpPr>
          <p:cNvPr id="10" name="Title 1"/>
          <p:cNvSpPr>
            <a:spLocks noGrp="1"/>
          </p:cNvSpPr>
          <p:nvPr>
            <p:ph type="title"/>
          </p:nvPr>
        </p:nvSpPr>
        <p:spPr>
          <a:xfrm>
            <a:off x="912811" y="894"/>
            <a:ext cx="10515601" cy="970131"/>
          </a:xfrm>
        </p:spPr>
        <p:txBody>
          <a:bodyPr>
            <a:normAutofit/>
          </a:bodyPr>
          <a:lstStyle/>
          <a:p>
            <a:r>
              <a:rPr lang="en-US" dirty="0"/>
              <a:t>III.   The Benefit of Consequences – 14:45</a:t>
            </a:r>
            <a:endParaRPr lang="en-US" sz="3999" dirty="0"/>
          </a:p>
        </p:txBody>
      </p:sp>
    </p:spTree>
    <p:extLst>
      <p:ext uri="{BB962C8B-B14F-4D97-AF65-F5344CB8AC3E}">
        <p14:creationId xmlns:p14="http://schemas.microsoft.com/office/powerpoint/2010/main" val="10481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2012" y="1171815"/>
            <a:ext cx="9715887" cy="5466313"/>
          </a:xfrm>
        </p:spPr>
        <p:txBody>
          <a:bodyPr>
            <a:noAutofit/>
          </a:bodyPr>
          <a:lstStyle/>
          <a:p>
            <a:r>
              <a:rPr lang="en-US" sz="3599" i="1" dirty="0"/>
              <a:t>So the </a:t>
            </a:r>
            <a:r>
              <a:rPr lang="en-US" sz="3599" i="1" cap="small" dirty="0"/>
              <a:t>Lord</a:t>
            </a:r>
            <a:r>
              <a:rPr lang="en-US" sz="3599" i="1" dirty="0"/>
              <a:t> gave Israel all the land which He had sworn to give to their fathers, and they possessed it and lived in it. And the </a:t>
            </a:r>
            <a:r>
              <a:rPr lang="en-US" sz="3599" i="1" cap="small" dirty="0"/>
              <a:t>Lord</a:t>
            </a:r>
            <a:r>
              <a:rPr lang="en-US" sz="3599" i="1" dirty="0"/>
              <a:t> gave them rest on every side, according to all that He had sworn to their fathers, and no one of all their enemies stood before them; the </a:t>
            </a:r>
            <a:r>
              <a:rPr lang="en-US" sz="3599" i="1" cap="small" dirty="0"/>
              <a:t>Lord</a:t>
            </a:r>
            <a:r>
              <a:rPr lang="en-US" sz="3599" i="1" dirty="0"/>
              <a:t> gave all their enemies into their hand</a:t>
            </a:r>
            <a:r>
              <a:rPr lang="en-US" sz="3599" i="1" dirty="0"/>
              <a:t>. Not one of the good promises which the </a:t>
            </a:r>
            <a:r>
              <a:rPr lang="en-US" sz="3599" i="1" cap="small" dirty="0"/>
              <a:t>Lord</a:t>
            </a:r>
            <a:r>
              <a:rPr lang="en-US" sz="3599" i="1" dirty="0"/>
              <a:t> had made to the house of Israel failed; all came to pass</a:t>
            </a:r>
            <a:r>
              <a:rPr lang="en-US" sz="3599" dirty="0"/>
              <a:t> (Joshua 21:43–45).</a:t>
            </a:r>
            <a:r>
              <a:rPr lang="en-US" sz="3599" i="1" dirty="0" smtClean="0"/>
              <a:t> </a:t>
            </a:r>
            <a:endParaRPr lang="en-US" sz="3599" dirty="0"/>
          </a:p>
        </p:txBody>
      </p:sp>
      <p:sp>
        <p:nvSpPr>
          <p:cNvPr id="9" name="Title 1"/>
          <p:cNvSpPr txBox="1">
            <a:spLocks/>
          </p:cNvSpPr>
          <p:nvPr/>
        </p:nvSpPr>
        <p:spPr>
          <a:xfrm>
            <a:off x="912811" y="894"/>
            <a:ext cx="10515601" cy="97013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mtClean="0"/>
              <a:t>III.   The Benefit of Consequences – 14:45</a:t>
            </a:r>
            <a:endParaRPr lang="en-US" sz="3999" dirty="0"/>
          </a:p>
        </p:txBody>
      </p:sp>
    </p:spTree>
    <p:extLst>
      <p:ext uri="{BB962C8B-B14F-4D97-AF65-F5344CB8AC3E}">
        <p14:creationId xmlns:p14="http://schemas.microsoft.com/office/powerpoint/2010/main" val="308539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894"/>
            <a:ext cx="9906000" cy="970131"/>
          </a:xfrm>
        </p:spPr>
        <p:txBody>
          <a:bodyPr>
            <a:normAutofit/>
          </a:bodyPr>
          <a:lstStyle/>
          <a:p>
            <a:r>
              <a:rPr lang="en-US" dirty="0"/>
              <a:t>Principle #5: Brokenness is good!</a:t>
            </a:r>
            <a:endParaRPr lang="en-US" sz="3999" dirty="0"/>
          </a:p>
        </p:txBody>
      </p:sp>
      <p:sp>
        <p:nvSpPr>
          <p:cNvPr id="3" name="Content Placeholder 2"/>
          <p:cNvSpPr>
            <a:spLocks noGrp="1"/>
          </p:cNvSpPr>
          <p:nvPr>
            <p:ph idx="1"/>
          </p:nvPr>
        </p:nvSpPr>
        <p:spPr>
          <a:xfrm>
            <a:off x="1751012" y="1171815"/>
            <a:ext cx="10096887" cy="5466313"/>
          </a:xfrm>
        </p:spPr>
        <p:txBody>
          <a:bodyPr>
            <a:noAutofit/>
          </a:bodyPr>
          <a:lstStyle/>
          <a:p>
            <a:pPr>
              <a:spcAft>
                <a:spcPts val="1200"/>
              </a:spcAft>
            </a:pPr>
            <a:r>
              <a:rPr lang="en-US" sz="3599" dirty="0"/>
              <a:t>After you have made a wrong choice…</a:t>
            </a:r>
          </a:p>
          <a:p>
            <a:pPr>
              <a:spcAft>
                <a:spcPts val="1200"/>
              </a:spcAft>
            </a:pPr>
            <a:r>
              <a:rPr lang="en-US" sz="3599" dirty="0"/>
              <a:t>Don’t excuse yourself by blaming God.</a:t>
            </a:r>
          </a:p>
          <a:p>
            <a:pPr>
              <a:spcAft>
                <a:spcPts val="1200"/>
              </a:spcAft>
            </a:pPr>
            <a:r>
              <a:rPr lang="en-US" sz="3599" dirty="0"/>
              <a:t>Use your pain to fuel </a:t>
            </a:r>
            <a:r>
              <a:rPr lang="en-US" sz="3599" dirty="0" smtClean="0"/>
              <a:t>self-examination, repentance, and resolve.</a:t>
            </a:r>
            <a:endParaRPr lang="en-US" sz="3599" b="1" dirty="0">
              <a:solidFill>
                <a:srgbClr val="FFFF00"/>
              </a:solidFill>
            </a:endParaRPr>
          </a:p>
          <a:p>
            <a:pPr>
              <a:spcAft>
                <a:spcPts val="1200"/>
              </a:spcAft>
            </a:pPr>
            <a:r>
              <a:rPr lang="en-US" sz="3599" dirty="0"/>
              <a:t>Humble yourself before God and leverage consequences into </a:t>
            </a:r>
            <a:r>
              <a:rPr lang="en-US" sz="3599" dirty="0" smtClean="0"/>
              <a:t>powerful motivation </a:t>
            </a:r>
            <a:r>
              <a:rPr lang="en-US" sz="3599" dirty="0"/>
              <a:t>for change!</a:t>
            </a:r>
          </a:p>
        </p:txBody>
      </p:sp>
    </p:spTree>
    <p:extLst>
      <p:ext uri="{BB962C8B-B14F-4D97-AF65-F5344CB8AC3E}">
        <p14:creationId xmlns:p14="http://schemas.microsoft.com/office/powerpoint/2010/main" val="249246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894"/>
            <a:ext cx="9137468" cy="970131"/>
          </a:xfrm>
        </p:spPr>
        <p:txBody>
          <a:bodyPr>
            <a:normAutofit/>
          </a:bodyPr>
          <a:lstStyle/>
          <a:p>
            <a:r>
              <a:rPr lang="en-US" sz="3999" dirty="0">
                <a:solidFill>
                  <a:srgbClr val="FFFF00"/>
                </a:solidFill>
              </a:rPr>
              <a:t>Context - Day Three:</a:t>
            </a:r>
            <a:r>
              <a:rPr lang="en-US" sz="3999" dirty="0"/>
              <a:t> </a:t>
            </a:r>
            <a:r>
              <a:rPr lang="en-US" sz="3999" dirty="0" err="1"/>
              <a:t>Num</a:t>
            </a:r>
            <a:r>
              <a:rPr lang="en-US" sz="3999" dirty="0"/>
              <a:t> 14:39-45</a:t>
            </a:r>
          </a:p>
        </p:txBody>
      </p:sp>
      <p:sp>
        <p:nvSpPr>
          <p:cNvPr id="3" name="Content Placeholder 2"/>
          <p:cNvSpPr>
            <a:spLocks noGrp="1"/>
          </p:cNvSpPr>
          <p:nvPr>
            <p:ph idx="1"/>
          </p:nvPr>
        </p:nvSpPr>
        <p:spPr>
          <a:xfrm>
            <a:off x="1141412" y="1101620"/>
            <a:ext cx="10621426" cy="5466313"/>
          </a:xfrm>
        </p:spPr>
        <p:txBody>
          <a:bodyPr>
            <a:noAutofit/>
          </a:bodyPr>
          <a:lstStyle/>
          <a:p>
            <a:pPr>
              <a:spcAft>
                <a:spcPts val="1200"/>
              </a:spcAft>
            </a:pPr>
            <a:r>
              <a:rPr lang="en-US" sz="3999" dirty="0"/>
              <a:t>At the Wilderness of </a:t>
            </a:r>
            <a:r>
              <a:rPr lang="en-US" sz="3999" dirty="0" err="1"/>
              <a:t>Paran</a:t>
            </a:r>
            <a:r>
              <a:rPr lang="en-US" sz="3999" dirty="0"/>
              <a:t>, Israel made a stupid decision for the record books.  </a:t>
            </a:r>
          </a:p>
          <a:p>
            <a:pPr lvl="1">
              <a:spcAft>
                <a:spcPts val="1200"/>
              </a:spcAft>
            </a:pPr>
            <a:r>
              <a:rPr lang="en-US" sz="3999" dirty="0"/>
              <a:t>Day One – The 12 spies return</a:t>
            </a:r>
          </a:p>
          <a:p>
            <a:pPr lvl="1">
              <a:spcAft>
                <a:spcPts val="1200"/>
              </a:spcAft>
            </a:pPr>
            <a:r>
              <a:rPr lang="en-US" sz="3999" dirty="0"/>
              <a:t>Day Two – Israel says “no” to God</a:t>
            </a:r>
          </a:p>
          <a:p>
            <a:pPr lvl="1">
              <a:spcAft>
                <a:spcPts val="1200"/>
              </a:spcAft>
            </a:pPr>
            <a:r>
              <a:rPr lang="en-US" sz="3999" dirty="0"/>
              <a:t>Day Three – Israel wants a do-over</a:t>
            </a:r>
          </a:p>
        </p:txBody>
      </p:sp>
    </p:spTree>
    <p:extLst>
      <p:ext uri="{BB962C8B-B14F-4D97-AF65-F5344CB8AC3E}">
        <p14:creationId xmlns:p14="http://schemas.microsoft.com/office/powerpoint/2010/main" val="185846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1" y="894"/>
            <a:ext cx="9702587" cy="970131"/>
          </a:xfrm>
        </p:spPr>
        <p:txBody>
          <a:bodyPr>
            <a:normAutofit/>
          </a:bodyPr>
          <a:lstStyle/>
          <a:p>
            <a:r>
              <a:rPr lang="en-US" sz="3999" dirty="0"/>
              <a:t>Their Mistake is Our Gain</a:t>
            </a:r>
          </a:p>
        </p:txBody>
      </p:sp>
      <p:sp>
        <p:nvSpPr>
          <p:cNvPr id="3" name="Content Placeholder 2"/>
          <p:cNvSpPr>
            <a:spLocks noGrp="1"/>
          </p:cNvSpPr>
          <p:nvPr>
            <p:ph idx="1"/>
          </p:nvPr>
        </p:nvSpPr>
        <p:spPr>
          <a:xfrm>
            <a:off x="1370012" y="1101620"/>
            <a:ext cx="10392826" cy="5466313"/>
          </a:xfrm>
        </p:spPr>
        <p:txBody>
          <a:bodyPr>
            <a:noAutofit/>
          </a:bodyPr>
          <a:lstStyle/>
          <a:p>
            <a:pPr>
              <a:spcAft>
                <a:spcPts val="1200"/>
              </a:spcAft>
            </a:pPr>
            <a:r>
              <a:rPr lang="en-US" sz="3799" dirty="0"/>
              <a:t>Paul explains the purpose of Numbers:</a:t>
            </a:r>
          </a:p>
          <a:p>
            <a:pPr>
              <a:spcAft>
                <a:spcPts val="1200"/>
              </a:spcAft>
            </a:pPr>
            <a:r>
              <a:rPr lang="en-US" sz="3799" i="1" dirty="0">
                <a:latin typeface="Calibri" panose="020F0502020204030204" pitchFamily="34" charset="0"/>
                <a:cs typeface="Calibri" panose="020F0502020204030204" pitchFamily="34" charset="0"/>
              </a:rPr>
              <a:t>Nevertheless, with most of them God was not well-pleased; for they were laid low in the wilderness.</a:t>
            </a:r>
            <a:r>
              <a:rPr lang="en-US" sz="3799" dirty="0">
                <a:latin typeface="Calibri" panose="020F0502020204030204" pitchFamily="34" charset="0"/>
                <a:cs typeface="Calibri" panose="020F0502020204030204" pitchFamily="34" charset="0"/>
              </a:rPr>
              <a:t> ...</a:t>
            </a:r>
            <a:r>
              <a:rPr lang="en-US" sz="3799" i="1" dirty="0">
                <a:latin typeface="Calibri" panose="020F0502020204030204" pitchFamily="34" charset="0"/>
                <a:cs typeface="Calibri" panose="020F0502020204030204" pitchFamily="34" charset="0"/>
              </a:rPr>
              <a:t>Now these things happened to them </a:t>
            </a:r>
            <a:r>
              <a:rPr lang="en-US" sz="3799" i="1" dirty="0">
                <a:solidFill>
                  <a:srgbClr val="FFFF00"/>
                </a:solidFill>
                <a:latin typeface="Calibri" panose="020F0502020204030204" pitchFamily="34" charset="0"/>
                <a:cs typeface="Calibri" panose="020F0502020204030204" pitchFamily="34" charset="0"/>
              </a:rPr>
              <a:t>as an example,</a:t>
            </a:r>
            <a:r>
              <a:rPr lang="en-US" sz="3799" i="1" dirty="0">
                <a:latin typeface="Calibri" panose="020F0502020204030204" pitchFamily="34" charset="0"/>
                <a:cs typeface="Calibri" panose="020F0502020204030204" pitchFamily="34" charset="0"/>
              </a:rPr>
              <a:t> and they were </a:t>
            </a:r>
            <a:r>
              <a:rPr lang="en-US" sz="3799" i="1" dirty="0">
                <a:solidFill>
                  <a:srgbClr val="FFFF00"/>
                </a:solidFill>
                <a:latin typeface="Calibri" panose="020F0502020204030204" pitchFamily="34" charset="0"/>
                <a:cs typeface="Calibri" panose="020F0502020204030204" pitchFamily="34" charset="0"/>
              </a:rPr>
              <a:t>written for our instruction,</a:t>
            </a:r>
            <a:r>
              <a:rPr lang="en-US" sz="3799" i="1" dirty="0">
                <a:latin typeface="Calibri" panose="020F0502020204030204" pitchFamily="34" charset="0"/>
                <a:cs typeface="Calibri" panose="020F0502020204030204" pitchFamily="34" charset="0"/>
              </a:rPr>
              <a:t> upon whom the ends of the ages have come</a:t>
            </a:r>
            <a:r>
              <a:rPr lang="en-US" sz="3799" dirty="0">
                <a:latin typeface="Calibri" panose="020F0502020204030204" pitchFamily="34" charset="0"/>
                <a:cs typeface="Calibri" panose="020F0502020204030204" pitchFamily="34" charset="0"/>
              </a:rPr>
              <a:t> (1 Cor. 10:5, 11).    </a:t>
            </a:r>
          </a:p>
        </p:txBody>
      </p:sp>
    </p:spTree>
    <p:extLst>
      <p:ext uri="{BB962C8B-B14F-4D97-AF65-F5344CB8AC3E}">
        <p14:creationId xmlns:p14="http://schemas.microsoft.com/office/powerpoint/2010/main" val="170360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20469"/>
            <a:ext cx="11580812" cy="970131"/>
          </a:xfrm>
        </p:spPr>
        <p:txBody>
          <a:bodyPr>
            <a:normAutofit/>
          </a:bodyPr>
          <a:lstStyle/>
          <a:p>
            <a:r>
              <a:rPr lang="en-US" sz="3999" dirty="0"/>
              <a:t>Today: Learn A Lesson in Grace</a:t>
            </a:r>
          </a:p>
        </p:txBody>
      </p:sp>
      <p:sp>
        <p:nvSpPr>
          <p:cNvPr id="3" name="Content Placeholder 2"/>
          <p:cNvSpPr>
            <a:spLocks noGrp="1"/>
          </p:cNvSpPr>
          <p:nvPr>
            <p:ph idx="1"/>
          </p:nvPr>
        </p:nvSpPr>
        <p:spPr>
          <a:xfrm>
            <a:off x="1063751" y="1101620"/>
            <a:ext cx="10699086" cy="5466313"/>
          </a:xfrm>
        </p:spPr>
        <p:txBody>
          <a:bodyPr>
            <a:noAutofit/>
          </a:bodyPr>
          <a:lstStyle/>
          <a:p>
            <a:pPr marL="0" indent="0">
              <a:buNone/>
            </a:pPr>
            <a:r>
              <a:rPr lang="en-US" sz="3599" b="1" dirty="0">
                <a:solidFill>
                  <a:srgbClr val="FFFF00"/>
                </a:solidFill>
                <a:cs typeface="Calibri" panose="020F0502020204030204" pitchFamily="34" charset="0"/>
              </a:rPr>
              <a:t>Grace </a:t>
            </a:r>
            <a:r>
              <a:rPr lang="en-US" sz="3599" b="1" dirty="0" smtClean="0">
                <a:solidFill>
                  <a:srgbClr val="FFFF00"/>
                </a:solidFill>
                <a:cs typeface="Calibri" panose="020F0502020204030204" pitchFamily="34" charset="0"/>
              </a:rPr>
              <a:t>sometimes leads to Mourning:</a:t>
            </a:r>
          </a:p>
          <a:p>
            <a:pPr marL="0" indent="0">
              <a:buNone/>
            </a:pPr>
            <a:r>
              <a:rPr lang="en-US" sz="3599" i="1" dirty="0" smtClean="0">
                <a:latin typeface="Calibri" panose="020F0502020204030204" pitchFamily="34" charset="0"/>
                <a:cs typeface="Calibri" panose="020F0502020204030204" pitchFamily="34" charset="0"/>
              </a:rPr>
              <a:t>“</a:t>
            </a:r>
            <a:r>
              <a:rPr lang="en-US" sz="3599" i="1" dirty="0">
                <a:latin typeface="Calibri" panose="020F0502020204030204" pitchFamily="34" charset="0"/>
                <a:cs typeface="Calibri" panose="020F0502020204030204" pitchFamily="34" charset="0"/>
              </a:rPr>
              <a:t>I will pour out on the house of David and on the inhabitants of Jerusalem, the </a:t>
            </a:r>
            <a:r>
              <a:rPr lang="en-US" sz="3599" b="1" i="1" dirty="0">
                <a:solidFill>
                  <a:srgbClr val="FFFF00"/>
                </a:solidFill>
                <a:latin typeface="Calibri" panose="020F0502020204030204" pitchFamily="34" charset="0"/>
                <a:cs typeface="Calibri" panose="020F0502020204030204" pitchFamily="34" charset="0"/>
              </a:rPr>
              <a:t>Spirit of grace </a:t>
            </a:r>
            <a:r>
              <a:rPr lang="en-US" sz="3599" i="1" dirty="0">
                <a:latin typeface="Calibri" panose="020F0502020204030204" pitchFamily="34" charset="0"/>
                <a:cs typeface="Calibri" panose="020F0502020204030204" pitchFamily="34" charset="0"/>
              </a:rPr>
              <a:t>and of supplication, so that they will look on Me whom they have pierced; </a:t>
            </a:r>
            <a:r>
              <a:rPr lang="en-US" sz="3599" b="1" i="1" dirty="0">
                <a:solidFill>
                  <a:srgbClr val="FFFF00"/>
                </a:solidFill>
                <a:latin typeface="Calibri" panose="020F0502020204030204" pitchFamily="34" charset="0"/>
                <a:cs typeface="Calibri" panose="020F0502020204030204" pitchFamily="34" charset="0"/>
              </a:rPr>
              <a:t>and they will mourn</a:t>
            </a:r>
            <a:r>
              <a:rPr lang="en-US" sz="3599" i="1" dirty="0">
                <a:latin typeface="Calibri" panose="020F0502020204030204" pitchFamily="34" charset="0"/>
                <a:cs typeface="Calibri" panose="020F0502020204030204" pitchFamily="34" charset="0"/>
              </a:rPr>
              <a:t> for Him, as one mourns for an only son, and they will weep bitterly over Him like the bitter weeping over a firstborn”</a:t>
            </a:r>
            <a:r>
              <a:rPr lang="en-US" sz="3599" dirty="0">
                <a:latin typeface="Calibri" panose="020F0502020204030204" pitchFamily="34" charset="0"/>
                <a:cs typeface="Calibri" panose="020F0502020204030204" pitchFamily="34" charset="0"/>
              </a:rPr>
              <a:t> (Zechariah 12:10).</a:t>
            </a:r>
            <a:endParaRPr lang="en-US" sz="3599"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169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63" y="894"/>
            <a:ext cx="11638462" cy="970131"/>
          </a:xfrm>
        </p:spPr>
        <p:txBody>
          <a:bodyPr>
            <a:normAutofit/>
          </a:bodyPr>
          <a:lstStyle/>
          <a:p>
            <a:r>
              <a:rPr lang="en-US" sz="3999" dirty="0"/>
              <a:t>Today: Learn A Lesson in Grace</a:t>
            </a:r>
          </a:p>
        </p:txBody>
      </p:sp>
      <p:sp>
        <p:nvSpPr>
          <p:cNvPr id="3" name="Content Placeholder 2"/>
          <p:cNvSpPr>
            <a:spLocks noGrp="1"/>
          </p:cNvSpPr>
          <p:nvPr>
            <p:ph idx="1"/>
          </p:nvPr>
        </p:nvSpPr>
        <p:spPr>
          <a:xfrm>
            <a:off x="1217612" y="1101620"/>
            <a:ext cx="10769102" cy="5466313"/>
          </a:xfrm>
        </p:spPr>
        <p:txBody>
          <a:bodyPr>
            <a:noAutofit/>
          </a:bodyPr>
          <a:lstStyle/>
          <a:p>
            <a:pPr marL="0" indent="0">
              <a:buNone/>
            </a:pPr>
            <a:r>
              <a:rPr lang="en-US" sz="3999" b="1" dirty="0">
                <a:solidFill>
                  <a:srgbClr val="FFFF00"/>
                </a:solidFill>
                <a:cs typeface="Calibri" panose="020F0502020204030204" pitchFamily="34" charset="0"/>
              </a:rPr>
              <a:t>Brokenness </a:t>
            </a:r>
            <a:r>
              <a:rPr lang="en-US" sz="3999" b="1" dirty="0" smtClean="0">
                <a:solidFill>
                  <a:srgbClr val="FFFF00"/>
                </a:solidFill>
                <a:cs typeface="Calibri" panose="020F0502020204030204" pitchFamily="34" charset="0"/>
              </a:rPr>
              <a:t>(certain kind) is </a:t>
            </a:r>
            <a:r>
              <a:rPr lang="en-US" sz="3999" b="1" dirty="0">
                <a:solidFill>
                  <a:srgbClr val="FFFF00"/>
                </a:solidFill>
                <a:cs typeface="Calibri" panose="020F0502020204030204" pitchFamily="34" charset="0"/>
              </a:rPr>
              <a:t>Attractive (to God):</a:t>
            </a:r>
            <a:r>
              <a:rPr lang="en-US" sz="3999" dirty="0">
                <a:latin typeface="Calibri" panose="020F0502020204030204" pitchFamily="34" charset="0"/>
                <a:cs typeface="Calibri" panose="020F0502020204030204" pitchFamily="34" charset="0"/>
              </a:rPr>
              <a:t> </a:t>
            </a:r>
            <a:endParaRPr lang="en-US" sz="3999" dirty="0" smtClean="0">
              <a:latin typeface="Calibri" panose="020F0502020204030204" pitchFamily="34" charset="0"/>
              <a:cs typeface="Calibri" panose="020F0502020204030204" pitchFamily="34" charset="0"/>
            </a:endParaRPr>
          </a:p>
          <a:p>
            <a:pPr marL="0" indent="0">
              <a:buNone/>
            </a:pPr>
            <a:r>
              <a:rPr lang="en-US" sz="3999" i="1" dirty="0" smtClean="0">
                <a:latin typeface="Calibri" panose="020F0502020204030204" pitchFamily="34" charset="0"/>
                <a:cs typeface="Calibri" panose="020F0502020204030204" pitchFamily="34" charset="0"/>
              </a:rPr>
              <a:t>For </a:t>
            </a:r>
            <a:r>
              <a:rPr lang="en-US" sz="3999" i="1" dirty="0">
                <a:latin typeface="Calibri" panose="020F0502020204030204" pitchFamily="34" charset="0"/>
                <a:cs typeface="Calibri" panose="020F0502020204030204" pitchFamily="34" charset="0"/>
              </a:rPr>
              <a:t>You do not delight in sacrifice, otherwise I would give it; You are not pleased with burnt offering. The sacrifices of God are a broken spirit; A broken and a contrite heart, O God, You will not despise</a:t>
            </a:r>
            <a:r>
              <a:rPr lang="en-US" sz="3999" dirty="0">
                <a:latin typeface="Calibri" panose="020F0502020204030204" pitchFamily="34" charset="0"/>
                <a:cs typeface="Calibri" panose="020F0502020204030204" pitchFamily="34" charset="0"/>
              </a:rPr>
              <a:t> (Psalm 51:16–17).</a:t>
            </a:r>
          </a:p>
          <a:p>
            <a:pPr marL="0" indent="0">
              <a:buNone/>
            </a:pPr>
            <a:r>
              <a:rPr lang="en-US" sz="3999" b="1" dirty="0">
                <a:solidFill>
                  <a:srgbClr val="FFFF00"/>
                </a:solidFill>
                <a:latin typeface="Calibri" panose="020F0502020204030204" pitchFamily="34" charset="0"/>
                <a:cs typeface="Calibri" panose="020F0502020204030204" pitchFamily="34" charset="0"/>
              </a:rPr>
              <a:t>This </a:t>
            </a:r>
            <a:r>
              <a:rPr lang="en-US" sz="3999" b="1" dirty="0" smtClean="0">
                <a:solidFill>
                  <a:srgbClr val="FFFF00"/>
                </a:solidFill>
                <a:latin typeface="Calibri" panose="020F0502020204030204" pitchFamily="34" charset="0"/>
                <a:cs typeface="Calibri" panose="020F0502020204030204" pitchFamily="34" charset="0"/>
              </a:rPr>
              <a:t>morning’s passage </a:t>
            </a:r>
            <a:r>
              <a:rPr lang="en-US" sz="3999" b="1" dirty="0">
                <a:solidFill>
                  <a:srgbClr val="FFFF00"/>
                </a:solidFill>
                <a:latin typeface="Calibri" panose="020F0502020204030204" pitchFamily="34" charset="0"/>
                <a:cs typeface="Calibri" panose="020F0502020204030204" pitchFamily="34" charset="0"/>
              </a:rPr>
              <a:t>can teach us about </a:t>
            </a:r>
            <a:r>
              <a:rPr lang="en-US" sz="3999" b="1" dirty="0" smtClean="0">
                <a:solidFill>
                  <a:srgbClr val="FFFF00"/>
                </a:solidFill>
                <a:latin typeface="Calibri" panose="020F0502020204030204" pitchFamily="34" charset="0"/>
                <a:cs typeface="Calibri" panose="020F0502020204030204" pitchFamily="34" charset="0"/>
              </a:rPr>
              <a:t>“the grace gift of brokenness”</a:t>
            </a:r>
            <a:endParaRPr lang="en-US" sz="3999"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123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94"/>
            <a:ext cx="10463000" cy="970131"/>
          </a:xfrm>
        </p:spPr>
        <p:txBody>
          <a:bodyPr>
            <a:normAutofit/>
          </a:bodyPr>
          <a:lstStyle/>
          <a:p>
            <a:r>
              <a:rPr lang="en-US" sz="3999" dirty="0"/>
              <a:t>Outline of Numbers 14:39-45</a:t>
            </a:r>
          </a:p>
        </p:txBody>
      </p:sp>
      <p:sp>
        <p:nvSpPr>
          <p:cNvPr id="3" name="Content Placeholder 2"/>
          <p:cNvSpPr>
            <a:spLocks noGrp="1"/>
          </p:cNvSpPr>
          <p:nvPr>
            <p:ph idx="1"/>
          </p:nvPr>
        </p:nvSpPr>
        <p:spPr>
          <a:xfrm>
            <a:off x="1751012" y="1101620"/>
            <a:ext cx="8645502" cy="5466313"/>
          </a:xfrm>
        </p:spPr>
        <p:txBody>
          <a:bodyPr>
            <a:noAutofit/>
          </a:bodyPr>
          <a:lstStyle/>
          <a:p>
            <a:pPr marL="856993" indent="-856993">
              <a:spcAft>
                <a:spcPts val="1200"/>
              </a:spcAft>
              <a:buFont typeface="+mj-lt"/>
              <a:buAutoNum type="romanUcPeriod"/>
            </a:pPr>
            <a:r>
              <a:rPr lang="en-US" sz="4399" dirty="0"/>
              <a:t>The Trouble with Tears (14:39)</a:t>
            </a:r>
          </a:p>
          <a:p>
            <a:pPr marL="856993" indent="-856993">
              <a:spcAft>
                <a:spcPts val="1200"/>
              </a:spcAft>
              <a:buFont typeface="+mj-lt"/>
              <a:buAutoNum type="romanUcPeriod"/>
            </a:pPr>
            <a:r>
              <a:rPr lang="en-US" sz="4399" dirty="0"/>
              <a:t>The Trouble with Me (14:40-44)</a:t>
            </a:r>
          </a:p>
          <a:p>
            <a:pPr marL="856993" indent="-856993">
              <a:spcAft>
                <a:spcPts val="1200"/>
              </a:spcAft>
              <a:buFont typeface="+mj-lt"/>
              <a:buAutoNum type="romanUcPeriod"/>
            </a:pPr>
            <a:r>
              <a:rPr lang="en-US" sz="4399" dirty="0"/>
              <a:t>The Benefits of Consequences (14:45)</a:t>
            </a:r>
          </a:p>
        </p:txBody>
      </p:sp>
    </p:spTree>
    <p:extLst>
      <p:ext uri="{BB962C8B-B14F-4D97-AF65-F5344CB8AC3E}">
        <p14:creationId xmlns:p14="http://schemas.microsoft.com/office/powerpoint/2010/main" val="334811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3812" y="1027333"/>
            <a:ext cx="9883894" cy="5466313"/>
          </a:xfrm>
        </p:spPr>
        <p:txBody>
          <a:bodyPr>
            <a:noAutofit/>
          </a:bodyPr>
          <a:lstStyle/>
          <a:p>
            <a:pPr marL="0" indent="0">
              <a:buNone/>
            </a:pPr>
            <a:r>
              <a:rPr lang="en-US" sz="3999" i="1" dirty="0">
                <a:latin typeface="Calibri" panose="020F0502020204030204" pitchFamily="34" charset="0"/>
                <a:cs typeface="Calibri" panose="020F0502020204030204" pitchFamily="34" charset="0"/>
              </a:rPr>
              <a:t>“Say to them, ‘As I live,’ says the Lord, ‘just as you have spoken in My hearing, so I will surely do to you; your corpses will fall in this wilderness, even all your numbered men, according to your complete number from twenty years old and upward, who have grumbled against </a:t>
            </a:r>
            <a:r>
              <a:rPr lang="en-US" sz="3999" i="1" dirty="0" smtClean="0">
                <a:latin typeface="Calibri" panose="020F0502020204030204" pitchFamily="34" charset="0"/>
                <a:cs typeface="Calibri" panose="020F0502020204030204" pitchFamily="34" charset="0"/>
              </a:rPr>
              <a:t>Me’” </a:t>
            </a:r>
            <a:r>
              <a:rPr lang="en-US" sz="3999" dirty="0">
                <a:latin typeface="Calibri" panose="020F0502020204030204" pitchFamily="34" charset="0"/>
                <a:cs typeface="Calibri" panose="020F0502020204030204" pitchFamily="34" charset="0"/>
              </a:rPr>
              <a:t>(Numbers 14:28–29</a:t>
            </a:r>
            <a:r>
              <a:rPr lang="en-US" sz="3999" dirty="0" smtClean="0">
                <a:latin typeface="Calibri" panose="020F0502020204030204" pitchFamily="34" charset="0"/>
                <a:cs typeface="Calibri" panose="020F0502020204030204" pitchFamily="34" charset="0"/>
              </a:rPr>
              <a:t>).</a:t>
            </a:r>
            <a:endParaRPr lang="en-US" sz="3999" dirty="0">
              <a:solidFill>
                <a:srgbClr val="FFFF00"/>
              </a:solidFill>
              <a:latin typeface="Calibri" panose="020F0502020204030204" pitchFamily="34" charset="0"/>
              <a:cs typeface="Calibri" panose="020F0502020204030204" pitchFamily="34" charset="0"/>
            </a:endParaRPr>
          </a:p>
        </p:txBody>
      </p:sp>
      <p:sp>
        <p:nvSpPr>
          <p:cNvPr id="2" name="TextBox 1"/>
          <p:cNvSpPr txBox="1"/>
          <p:nvPr/>
        </p:nvSpPr>
        <p:spPr>
          <a:xfrm>
            <a:off x="241006" y="200348"/>
            <a:ext cx="5917121" cy="707702"/>
          </a:xfrm>
          <a:prstGeom prst="rect">
            <a:avLst/>
          </a:prstGeom>
          <a:noFill/>
        </p:spPr>
        <p:txBody>
          <a:bodyPr wrap="square" rtlCol="0">
            <a:spAutoFit/>
          </a:bodyPr>
          <a:lstStyle/>
          <a:p>
            <a:r>
              <a:rPr lang="en-US" sz="3999" b="1" dirty="0">
                <a:solidFill>
                  <a:srgbClr val="FFFF00"/>
                </a:solidFill>
              </a:rPr>
              <a:t>The day before</a:t>
            </a:r>
          </a:p>
        </p:txBody>
      </p:sp>
    </p:spTree>
    <p:extLst>
      <p:ext uri="{BB962C8B-B14F-4D97-AF65-F5344CB8AC3E}">
        <p14:creationId xmlns:p14="http://schemas.microsoft.com/office/powerpoint/2010/main" val="304106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894"/>
            <a:ext cx="11047413" cy="970131"/>
          </a:xfrm>
        </p:spPr>
        <p:txBody>
          <a:bodyPr>
            <a:normAutofit/>
          </a:bodyPr>
          <a:lstStyle/>
          <a:p>
            <a:r>
              <a:rPr lang="en-US" dirty="0"/>
              <a:t>I.   The Trouble with Tears – 14:39</a:t>
            </a:r>
            <a:endParaRPr lang="en-US" sz="3999" dirty="0"/>
          </a:p>
        </p:txBody>
      </p:sp>
      <p:sp>
        <p:nvSpPr>
          <p:cNvPr id="3" name="Content Placeholder 2"/>
          <p:cNvSpPr>
            <a:spLocks noGrp="1"/>
          </p:cNvSpPr>
          <p:nvPr>
            <p:ph idx="1"/>
          </p:nvPr>
        </p:nvSpPr>
        <p:spPr>
          <a:xfrm>
            <a:off x="1141411" y="1371600"/>
            <a:ext cx="10671288" cy="4591574"/>
          </a:xfrm>
        </p:spPr>
        <p:txBody>
          <a:bodyPr>
            <a:noAutofit/>
          </a:bodyPr>
          <a:lstStyle/>
          <a:p>
            <a:pPr marL="0" indent="0">
              <a:buNone/>
            </a:pPr>
            <a:r>
              <a:rPr lang="en-US" sz="3999" dirty="0" smtClean="0">
                <a:solidFill>
                  <a:srgbClr val="FFFF00"/>
                </a:solidFill>
                <a:latin typeface="Calibri" panose="020F0502020204030204" pitchFamily="34" charset="0"/>
                <a:cs typeface="Calibri" panose="020F0502020204030204" pitchFamily="34" charset="0"/>
              </a:rPr>
              <a:t>God said: I </a:t>
            </a:r>
            <a:r>
              <a:rPr lang="en-US" sz="3999" dirty="0">
                <a:solidFill>
                  <a:srgbClr val="FFFF00"/>
                </a:solidFill>
                <a:latin typeface="Calibri" panose="020F0502020204030204" pitchFamily="34" charset="0"/>
                <a:cs typeface="Calibri" panose="020F0502020204030204" pitchFamily="34" charset="0"/>
              </a:rPr>
              <a:t>will give you what you </a:t>
            </a:r>
            <a:r>
              <a:rPr lang="en-US" sz="3999" dirty="0" smtClean="0">
                <a:solidFill>
                  <a:srgbClr val="FFFF00"/>
                </a:solidFill>
                <a:latin typeface="Calibri" panose="020F0502020204030204" pitchFamily="34" charset="0"/>
                <a:cs typeface="Calibri" panose="020F0502020204030204" pitchFamily="34" charset="0"/>
              </a:rPr>
              <a:t>prefer; Die in the wilderness.</a:t>
            </a:r>
            <a:endParaRPr lang="en-US" sz="3999" dirty="0">
              <a:solidFill>
                <a:srgbClr val="FFFF00"/>
              </a:solidFill>
              <a:latin typeface="Calibri" panose="020F0502020204030204" pitchFamily="34" charset="0"/>
              <a:cs typeface="Calibri" panose="020F0502020204030204" pitchFamily="34" charset="0"/>
            </a:endParaRPr>
          </a:p>
          <a:p>
            <a:pPr>
              <a:spcAft>
                <a:spcPts val="1200"/>
              </a:spcAft>
            </a:pPr>
            <a:r>
              <a:rPr lang="en-US" sz="3999" i="1" dirty="0" smtClean="0">
                <a:latin typeface="Calibri" panose="020F0502020204030204" pitchFamily="34" charset="0"/>
                <a:cs typeface="Calibri" panose="020F0502020204030204" pitchFamily="34" charset="0"/>
              </a:rPr>
              <a:t>When </a:t>
            </a:r>
            <a:r>
              <a:rPr lang="en-US" sz="3999" i="1" dirty="0">
                <a:latin typeface="Calibri" panose="020F0502020204030204" pitchFamily="34" charset="0"/>
                <a:cs typeface="Calibri" panose="020F0502020204030204" pitchFamily="34" charset="0"/>
              </a:rPr>
              <a:t>Moses spoke these words to all the sons of Israel, the people mourned greatly </a:t>
            </a:r>
            <a:r>
              <a:rPr lang="en-US" sz="3999" dirty="0">
                <a:latin typeface="Calibri" panose="020F0502020204030204" pitchFamily="34" charset="0"/>
                <a:cs typeface="Calibri" panose="020F0502020204030204" pitchFamily="34" charset="0"/>
              </a:rPr>
              <a:t>(vs 39).</a:t>
            </a:r>
          </a:p>
          <a:p>
            <a:pPr>
              <a:spcAft>
                <a:spcPts val="1200"/>
              </a:spcAft>
            </a:pPr>
            <a:r>
              <a:rPr lang="en-US" sz="3999" dirty="0"/>
              <a:t>The people are crying </a:t>
            </a:r>
            <a:r>
              <a:rPr lang="en-US" sz="3999" dirty="0" smtClean="0"/>
              <a:t>but they are crying over </a:t>
            </a:r>
            <a:r>
              <a:rPr lang="en-US" sz="3999" dirty="0"/>
              <a:t>the outcome.</a:t>
            </a:r>
          </a:p>
          <a:p>
            <a:pPr>
              <a:spcAft>
                <a:spcPts val="1200"/>
              </a:spcAft>
            </a:pPr>
            <a:r>
              <a:rPr lang="en-US" sz="3999" dirty="0" smtClean="0"/>
              <a:t>Tears </a:t>
            </a:r>
            <a:r>
              <a:rPr lang="en-US" sz="3999" dirty="0"/>
              <a:t>can be deceptive!</a:t>
            </a:r>
          </a:p>
        </p:txBody>
      </p:sp>
    </p:spTree>
    <p:extLst>
      <p:ext uri="{BB962C8B-B14F-4D97-AF65-F5344CB8AC3E}">
        <p14:creationId xmlns:p14="http://schemas.microsoft.com/office/powerpoint/2010/main" val="305208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2573</TotalTime>
  <Words>1806</Words>
  <Application>Microsoft Office PowerPoint</Application>
  <PresentationFormat>Custom</PresentationFormat>
  <Paragraphs>99</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Corbel</vt:lpstr>
      <vt:lpstr>Digital Blue Tunnel 16x9</vt:lpstr>
      <vt:lpstr>The Day after Israel Blew It</vt:lpstr>
      <vt:lpstr>Review: Principles Learned so Far</vt:lpstr>
      <vt:lpstr>Context - Day Three: Num 14:39-45</vt:lpstr>
      <vt:lpstr>Their Mistake is Our Gain</vt:lpstr>
      <vt:lpstr>Today: Learn A Lesson in Grace</vt:lpstr>
      <vt:lpstr>Today: Learn A Lesson in Grace</vt:lpstr>
      <vt:lpstr>Outline of Numbers 14:39-45</vt:lpstr>
      <vt:lpstr>PowerPoint Presentation</vt:lpstr>
      <vt:lpstr>I.   The Trouble with Tears – 14:39</vt:lpstr>
      <vt:lpstr>I.   The Trouble with Tears – 14:39</vt:lpstr>
      <vt:lpstr>I.   The Trouble with Tears – 14:39</vt:lpstr>
      <vt:lpstr>Nineveh fast-tracked repentance (Jonah 3)!</vt:lpstr>
      <vt:lpstr>Nineveh fast-tracked it (Jonah 3)!</vt:lpstr>
      <vt:lpstr>Nineveh fast-tracked it (Jonah 3)!</vt:lpstr>
      <vt:lpstr>I.   The Trouble with Tears – 14:39</vt:lpstr>
      <vt:lpstr>II.   The Trouble with Me – 14:40-44</vt:lpstr>
      <vt:lpstr>II.   The Trouble with Me – 14:40-44</vt:lpstr>
      <vt:lpstr>II.   The Trouble with Me – 14:40-44</vt:lpstr>
      <vt:lpstr>II.   The Trouble with Me – 14:40-44</vt:lpstr>
      <vt:lpstr>II.   The Trouble with Me – 14:40-44</vt:lpstr>
      <vt:lpstr>II.   The Trouble with Me – 14:40-44</vt:lpstr>
      <vt:lpstr>II.   The Trouble with Me – 14:40-44</vt:lpstr>
      <vt:lpstr>III.   The Benefit of Consequences – 14:45</vt:lpstr>
      <vt:lpstr>III.   The Benefit of Consequences – 14:45</vt:lpstr>
      <vt:lpstr>III.   The Benefit of Consequences – 14:45</vt:lpstr>
      <vt:lpstr>III.   The Benefit of Consequences – 14:45</vt:lpstr>
      <vt:lpstr>PowerPoint Presentation</vt:lpstr>
      <vt:lpstr>Principle #5: Brokenness is good!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dc:title>
  <dc:creator>Jim Fleming</dc:creator>
  <cp:lastModifiedBy>Jim Fleming</cp:lastModifiedBy>
  <cp:revision>162</cp:revision>
  <cp:lastPrinted>2021-11-21T04:28:32Z</cp:lastPrinted>
  <dcterms:created xsi:type="dcterms:W3CDTF">2021-10-26T04:35:21Z</dcterms:created>
  <dcterms:modified xsi:type="dcterms:W3CDTF">2022-01-11T22:44:40Z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